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72" r:id="rId4"/>
    <p:sldId id="380" r:id="rId5"/>
    <p:sldId id="381" r:id="rId6"/>
    <p:sldId id="262" r:id="rId7"/>
    <p:sldId id="258" r:id="rId8"/>
    <p:sldId id="259" r:id="rId9"/>
    <p:sldId id="260" r:id="rId10"/>
    <p:sldId id="261" r:id="rId11"/>
    <p:sldId id="263" r:id="rId12"/>
    <p:sldId id="264" r:id="rId13"/>
    <p:sldId id="266" r:id="rId14"/>
    <p:sldId id="360" r:id="rId15"/>
    <p:sldId id="382" r:id="rId16"/>
    <p:sldId id="383" r:id="rId17"/>
    <p:sldId id="384" r:id="rId18"/>
    <p:sldId id="38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934" autoAdjust="0"/>
  </p:normalViewPr>
  <p:slideViewPr>
    <p:cSldViewPr snapToGrid="0">
      <p:cViewPr varScale="1">
        <p:scale>
          <a:sx n="59" d="100"/>
          <a:sy n="59" d="100"/>
        </p:scale>
        <p:origin x="9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8EF83D6F-FCCE-4D5D-A38F-80C55890817C}" type="datetimeFigureOut">
              <a:rPr lang="it-IT" smtClean="0"/>
              <a:t>14/05/2020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C629715-51F9-45CF-BE7C-D34E9F728C5D}"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4095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EF83D6F-FCCE-4D5D-A38F-80C55890817C}" type="datetimeFigureOut">
              <a:rPr lang="it-IT" smtClean="0"/>
              <a:t>14/05/2020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C629715-51F9-45CF-BE7C-D34E9F728C5D}" type="slidenum">
              <a:rPr lang="it-IT" smtClean="0"/>
              <a:t>‹N›</a:t>
            </a:fld>
            <a:endParaRPr lang="it-IT"/>
          </a:p>
        </p:txBody>
      </p:sp>
    </p:spTree>
    <p:extLst>
      <p:ext uri="{BB962C8B-B14F-4D97-AF65-F5344CB8AC3E}">
        <p14:creationId xmlns:p14="http://schemas.microsoft.com/office/powerpoint/2010/main" val="461710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EF83D6F-FCCE-4D5D-A38F-80C55890817C}" type="datetimeFigureOut">
              <a:rPr lang="it-IT" smtClean="0"/>
              <a:t>14/05/2020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C629715-51F9-45CF-BE7C-D34E9F728C5D}" type="slidenum">
              <a:rPr lang="it-IT" smtClean="0"/>
              <a:t>‹N›</a:t>
            </a:fld>
            <a:endParaRPr lang="it-IT"/>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9139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EF83D6F-FCCE-4D5D-A38F-80C55890817C}" type="datetimeFigureOut">
              <a:rPr lang="it-IT" smtClean="0"/>
              <a:t>14/05/2020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C629715-51F9-45CF-BE7C-D34E9F728C5D}" type="slidenum">
              <a:rPr lang="it-IT" smtClean="0"/>
              <a:t>‹N›</a:t>
            </a:fld>
            <a:endParaRPr lang="it-IT"/>
          </a:p>
        </p:txBody>
      </p:sp>
    </p:spTree>
    <p:extLst>
      <p:ext uri="{BB962C8B-B14F-4D97-AF65-F5344CB8AC3E}">
        <p14:creationId xmlns:p14="http://schemas.microsoft.com/office/powerpoint/2010/main" val="2705847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EF83D6F-FCCE-4D5D-A38F-80C55890817C}" type="datetimeFigureOut">
              <a:rPr lang="it-IT" smtClean="0"/>
              <a:t>14/05/2020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C629715-51F9-45CF-BE7C-D34E9F728C5D}"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4964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EF83D6F-FCCE-4D5D-A38F-80C55890817C}" type="datetimeFigureOut">
              <a:rPr lang="it-IT" smtClean="0"/>
              <a:t>14/05/2020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C629715-51F9-45CF-BE7C-D34E9F728C5D}" type="slidenum">
              <a:rPr lang="it-IT" smtClean="0"/>
              <a:t>‹N›</a:t>
            </a:fld>
            <a:endParaRPr lang="it-IT"/>
          </a:p>
        </p:txBody>
      </p:sp>
    </p:spTree>
    <p:extLst>
      <p:ext uri="{BB962C8B-B14F-4D97-AF65-F5344CB8AC3E}">
        <p14:creationId xmlns:p14="http://schemas.microsoft.com/office/powerpoint/2010/main" val="3390671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EF83D6F-FCCE-4D5D-A38F-80C55890817C}" type="datetimeFigureOut">
              <a:rPr lang="it-IT" smtClean="0"/>
              <a:t>14/05/2020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2C629715-51F9-45CF-BE7C-D34E9F728C5D}" type="slidenum">
              <a:rPr lang="it-IT" smtClean="0"/>
              <a:t>‹N›</a:t>
            </a:fld>
            <a:endParaRPr lang="it-IT"/>
          </a:p>
        </p:txBody>
      </p:sp>
    </p:spTree>
    <p:extLst>
      <p:ext uri="{BB962C8B-B14F-4D97-AF65-F5344CB8AC3E}">
        <p14:creationId xmlns:p14="http://schemas.microsoft.com/office/powerpoint/2010/main" val="2413916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EF83D6F-FCCE-4D5D-A38F-80C55890817C}" type="datetimeFigureOut">
              <a:rPr lang="it-IT" smtClean="0"/>
              <a:t>14/05/2020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2C629715-51F9-45CF-BE7C-D34E9F728C5D}" type="slidenum">
              <a:rPr lang="it-IT" smtClean="0"/>
              <a:t>‹N›</a:t>
            </a:fld>
            <a:endParaRPr lang="it-IT"/>
          </a:p>
        </p:txBody>
      </p:sp>
    </p:spTree>
    <p:extLst>
      <p:ext uri="{BB962C8B-B14F-4D97-AF65-F5344CB8AC3E}">
        <p14:creationId xmlns:p14="http://schemas.microsoft.com/office/powerpoint/2010/main" val="1846635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F83D6F-FCCE-4D5D-A38F-80C55890817C}" type="datetimeFigureOut">
              <a:rPr lang="it-IT" smtClean="0"/>
              <a:t>14/05/2020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2C629715-51F9-45CF-BE7C-D34E9F728C5D}" type="slidenum">
              <a:rPr lang="it-IT" smtClean="0"/>
              <a:t>‹N›</a:t>
            </a:fld>
            <a:endParaRPr lang="it-IT"/>
          </a:p>
        </p:txBody>
      </p:sp>
    </p:spTree>
    <p:extLst>
      <p:ext uri="{BB962C8B-B14F-4D97-AF65-F5344CB8AC3E}">
        <p14:creationId xmlns:p14="http://schemas.microsoft.com/office/powerpoint/2010/main" val="660339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EF83D6F-FCCE-4D5D-A38F-80C55890817C}" type="datetimeFigureOut">
              <a:rPr lang="it-IT" smtClean="0"/>
              <a:t>14/05/2020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C629715-51F9-45CF-BE7C-D34E9F728C5D}" type="slidenum">
              <a:rPr lang="it-IT" smtClean="0"/>
              <a:t>‹N›</a:t>
            </a:fld>
            <a:endParaRPr lang="it-IT"/>
          </a:p>
        </p:txBody>
      </p:sp>
    </p:spTree>
    <p:extLst>
      <p:ext uri="{BB962C8B-B14F-4D97-AF65-F5344CB8AC3E}">
        <p14:creationId xmlns:p14="http://schemas.microsoft.com/office/powerpoint/2010/main" val="2034060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EF83D6F-FCCE-4D5D-A38F-80C55890817C}" type="datetimeFigureOut">
              <a:rPr lang="it-IT" smtClean="0"/>
              <a:t>14/05/2020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C629715-51F9-45CF-BE7C-D34E9F728C5D}"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7322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EF83D6F-FCCE-4D5D-A38F-80C55890817C}" type="datetimeFigureOut">
              <a:rPr lang="it-IT" smtClean="0"/>
              <a:t>14/05/2020</a:t>
            </a:fld>
            <a:endParaRPr lang="it-IT"/>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it-IT"/>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C629715-51F9-45CF-BE7C-D34E9F728C5D}" type="slidenum">
              <a:rPr lang="it-IT" smtClean="0"/>
              <a:t>‹N›</a:t>
            </a:fld>
            <a:endParaRPr lang="it-IT"/>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45023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6">
            <a:extLst>
              <a:ext uri="{FF2B5EF4-FFF2-40B4-BE49-F238E27FC236}">
                <a16:creationId xmlns:a16="http://schemas.microsoft.com/office/drawing/2014/main" id="{C37D1D6D-17D8-4296-B000-665D1892D0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2523E68E-EA63-4654-9145-4A8E0AEC6B29}"/>
              </a:ext>
            </a:extLst>
          </p:cNvPr>
          <p:cNvSpPr>
            <a:spLocks noGrp="1"/>
          </p:cNvSpPr>
          <p:nvPr>
            <p:ph type="ctrTitle"/>
          </p:nvPr>
        </p:nvSpPr>
        <p:spPr>
          <a:xfrm>
            <a:off x="4713224" y="1105351"/>
            <a:ext cx="6353967" cy="3023981"/>
          </a:xfrm>
          <a:solidFill>
            <a:srgbClr val="FFC000"/>
          </a:solidFill>
        </p:spPr>
        <p:txBody>
          <a:bodyPr anchor="b">
            <a:normAutofit/>
          </a:bodyPr>
          <a:lstStyle/>
          <a:p>
            <a:pPr algn="ctr"/>
            <a:r>
              <a:rPr lang="it-IT" sz="2800" dirty="0">
                <a:solidFill>
                  <a:schemeClr val="tx1"/>
                </a:solidFill>
              </a:rPr>
              <a:t>  </a:t>
            </a:r>
            <a:br>
              <a:rPr lang="it-IT" sz="4000" dirty="0">
                <a:solidFill>
                  <a:schemeClr val="tx1"/>
                </a:solidFill>
              </a:rPr>
            </a:br>
            <a:br>
              <a:rPr lang="it-IT" sz="4000" dirty="0">
                <a:solidFill>
                  <a:schemeClr val="tx1"/>
                </a:solidFill>
              </a:rPr>
            </a:br>
            <a:r>
              <a:rPr lang="it-IT" sz="4400" dirty="0">
                <a:solidFill>
                  <a:schemeClr val="tx1"/>
                </a:solidFill>
              </a:rPr>
              <a:t>LA VALUTAZIONE </a:t>
            </a:r>
            <a:br>
              <a:rPr lang="it-IT" sz="4400" dirty="0">
                <a:solidFill>
                  <a:schemeClr val="tx1"/>
                </a:solidFill>
              </a:rPr>
            </a:br>
            <a:r>
              <a:rPr lang="it-IT" sz="4400" dirty="0">
                <a:solidFill>
                  <a:schemeClr val="tx1"/>
                </a:solidFill>
              </a:rPr>
              <a:t>NELLA DIDATTICA A DISTANZA</a:t>
            </a:r>
            <a:br>
              <a:rPr lang="it-IT" sz="4000" dirty="0">
                <a:solidFill>
                  <a:schemeClr val="tx1"/>
                </a:solidFill>
              </a:rPr>
            </a:br>
            <a:br>
              <a:rPr lang="it-IT" sz="4000" dirty="0">
                <a:solidFill>
                  <a:schemeClr val="tx1"/>
                </a:solidFill>
              </a:rPr>
            </a:br>
            <a:endParaRPr lang="it-IT" sz="4000" dirty="0">
              <a:solidFill>
                <a:schemeClr val="tx1"/>
              </a:solidFill>
            </a:endParaRPr>
          </a:p>
        </p:txBody>
      </p:sp>
      <p:sp>
        <p:nvSpPr>
          <p:cNvPr id="3" name="Sottotitolo 2">
            <a:extLst>
              <a:ext uri="{FF2B5EF4-FFF2-40B4-BE49-F238E27FC236}">
                <a16:creationId xmlns:a16="http://schemas.microsoft.com/office/drawing/2014/main" id="{573EE77D-4410-44AE-8F50-8F873E1E90D5}"/>
              </a:ext>
            </a:extLst>
          </p:cNvPr>
          <p:cNvSpPr>
            <a:spLocks noGrp="1"/>
          </p:cNvSpPr>
          <p:nvPr>
            <p:ph type="subTitle" idx="1"/>
          </p:nvPr>
        </p:nvSpPr>
        <p:spPr>
          <a:xfrm>
            <a:off x="4713224" y="4297556"/>
            <a:ext cx="6353968" cy="1433391"/>
          </a:xfrm>
        </p:spPr>
        <p:txBody>
          <a:bodyPr anchor="t">
            <a:normAutofit/>
          </a:bodyPr>
          <a:lstStyle/>
          <a:p>
            <a:pPr algn="ctr"/>
            <a:endParaRPr lang="it-IT" sz="2400" dirty="0">
              <a:solidFill>
                <a:schemeClr val="tx1"/>
              </a:solidFill>
            </a:endParaRPr>
          </a:p>
          <a:p>
            <a:pPr algn="ctr"/>
            <a:r>
              <a:rPr lang="it-IT" sz="2400" dirty="0">
                <a:solidFill>
                  <a:schemeClr val="tx1"/>
                </a:solidFill>
              </a:rPr>
              <a:t>Dario Eugenio Nicoli </a:t>
            </a:r>
          </a:p>
        </p:txBody>
      </p:sp>
      <p:cxnSp>
        <p:nvCxnSpPr>
          <p:cNvPr id="14" name="Straight Connector 13">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C170DF7D-4686-4BD5-A9CD-C896492846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8497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C94BB4-066A-45E5-B84E-EC8C55F9C50D}"/>
              </a:ext>
            </a:extLst>
          </p:cNvPr>
          <p:cNvSpPr>
            <a:spLocks noGrp="1"/>
          </p:cNvSpPr>
          <p:nvPr>
            <p:ph type="title"/>
          </p:nvPr>
        </p:nvSpPr>
        <p:spPr>
          <a:xfrm>
            <a:off x="388705" y="564668"/>
            <a:ext cx="11414590" cy="676303"/>
          </a:xfrm>
          <a:solidFill>
            <a:srgbClr val="FFFF00"/>
          </a:solidFill>
        </p:spPr>
        <p:txBody>
          <a:bodyPr>
            <a:normAutofit/>
          </a:bodyPr>
          <a:lstStyle/>
          <a:p>
            <a:pPr algn="ctr"/>
            <a:r>
              <a:rPr lang="it-IT" sz="3200" dirty="0"/>
              <a:t>c) AREA DELL’AZIONE REALE</a:t>
            </a:r>
          </a:p>
        </p:txBody>
      </p:sp>
      <p:graphicFrame>
        <p:nvGraphicFramePr>
          <p:cNvPr id="3" name="Tabella 2">
            <a:extLst>
              <a:ext uri="{FF2B5EF4-FFF2-40B4-BE49-F238E27FC236}">
                <a16:creationId xmlns:a16="http://schemas.microsoft.com/office/drawing/2014/main" id="{994826A9-81EB-4EFF-B257-43BC3B9C99BA}"/>
              </a:ext>
            </a:extLst>
          </p:cNvPr>
          <p:cNvGraphicFramePr>
            <a:graphicFrameLocks noGrp="1"/>
          </p:cNvGraphicFramePr>
          <p:nvPr>
            <p:extLst>
              <p:ext uri="{D42A27DB-BD31-4B8C-83A1-F6EECF244321}">
                <p14:modId xmlns:p14="http://schemas.microsoft.com/office/powerpoint/2010/main" val="1477919037"/>
              </p:ext>
            </p:extLst>
          </p:nvPr>
        </p:nvGraphicFramePr>
        <p:xfrm>
          <a:off x="388705" y="1674689"/>
          <a:ext cx="11414590" cy="5010700"/>
        </p:xfrm>
        <a:graphic>
          <a:graphicData uri="http://schemas.openxmlformats.org/drawingml/2006/table">
            <a:tbl>
              <a:tblPr firstRow="1" firstCol="1" bandRow="1">
                <a:tableStyleId>{5C22544A-7EE6-4342-B048-85BDC9FD1C3A}</a:tableStyleId>
              </a:tblPr>
              <a:tblGrid>
                <a:gridCol w="6207600">
                  <a:extLst>
                    <a:ext uri="{9D8B030D-6E8A-4147-A177-3AD203B41FA5}">
                      <a16:colId xmlns:a16="http://schemas.microsoft.com/office/drawing/2014/main" val="3685314054"/>
                    </a:ext>
                  </a:extLst>
                </a:gridCol>
                <a:gridCol w="3695398">
                  <a:extLst>
                    <a:ext uri="{9D8B030D-6E8A-4147-A177-3AD203B41FA5}">
                      <a16:colId xmlns:a16="http://schemas.microsoft.com/office/drawing/2014/main" val="3181147416"/>
                    </a:ext>
                  </a:extLst>
                </a:gridCol>
                <a:gridCol w="1511592">
                  <a:extLst>
                    <a:ext uri="{9D8B030D-6E8A-4147-A177-3AD203B41FA5}">
                      <a16:colId xmlns:a16="http://schemas.microsoft.com/office/drawing/2014/main" val="3755971361"/>
                    </a:ext>
                  </a:extLst>
                </a:gridCol>
              </a:tblGrid>
              <a:tr h="472770">
                <a:tc>
                  <a:txBody>
                    <a:bodyPr/>
                    <a:lstStyle/>
                    <a:p>
                      <a:pPr algn="ctr">
                        <a:lnSpc>
                          <a:spcPct val="107000"/>
                        </a:lnSpc>
                        <a:spcAft>
                          <a:spcPts val="0"/>
                        </a:spcAft>
                      </a:pPr>
                      <a:r>
                        <a:rPr lang="it-IT" sz="1600" cap="small" dirty="0">
                          <a:solidFill>
                            <a:schemeClr val="tx1"/>
                          </a:solidFill>
                          <a:effectLst/>
                        </a:rPr>
                        <a:t>Focus e Indicatori</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60000"/>
                        <a:lumOff val="40000"/>
                      </a:schemeClr>
                    </a:solidFill>
                  </a:tcPr>
                </a:tc>
                <a:tc>
                  <a:txBody>
                    <a:bodyPr/>
                    <a:lstStyle/>
                    <a:p>
                      <a:pPr algn="ctr">
                        <a:lnSpc>
                          <a:spcPct val="107000"/>
                        </a:lnSpc>
                        <a:spcAft>
                          <a:spcPts val="0"/>
                        </a:spcAft>
                      </a:pPr>
                      <a:r>
                        <a:rPr lang="it-IT" sz="1600" cap="small" dirty="0">
                          <a:solidFill>
                            <a:schemeClr val="tx1"/>
                          </a:solidFill>
                          <a:effectLst/>
                        </a:rPr>
                        <a:t>Evidenze</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60000"/>
                        <a:lumOff val="40000"/>
                      </a:schemeClr>
                    </a:solidFill>
                  </a:tcPr>
                </a:tc>
                <a:tc>
                  <a:txBody>
                    <a:bodyPr/>
                    <a:lstStyle/>
                    <a:p>
                      <a:pPr algn="ctr">
                        <a:lnSpc>
                          <a:spcPct val="107000"/>
                        </a:lnSpc>
                        <a:spcAft>
                          <a:spcPts val="0"/>
                        </a:spcAft>
                      </a:pPr>
                      <a:r>
                        <a:rPr lang="it-IT" sz="1600" cap="small" dirty="0">
                          <a:solidFill>
                            <a:schemeClr val="tx1"/>
                          </a:solidFill>
                          <a:effectLst/>
                        </a:rPr>
                        <a:t>Livelli di padronanza</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60000"/>
                        <a:lumOff val="40000"/>
                      </a:schemeClr>
                    </a:solidFill>
                  </a:tcPr>
                </a:tc>
                <a:extLst>
                  <a:ext uri="{0D108BD9-81ED-4DB2-BD59-A6C34878D82A}">
                    <a16:rowId xmlns:a16="http://schemas.microsoft.com/office/drawing/2014/main" val="815904343"/>
                  </a:ext>
                </a:extLst>
              </a:tr>
              <a:tr h="634910">
                <a:tc>
                  <a:txBody>
                    <a:bodyPr/>
                    <a:lstStyle/>
                    <a:p>
                      <a:pPr>
                        <a:lnSpc>
                          <a:spcPct val="107000"/>
                        </a:lnSpc>
                        <a:spcAft>
                          <a:spcPts val="0"/>
                        </a:spcAft>
                      </a:pPr>
                      <a:r>
                        <a:rPr lang="it-IT" sz="1600" dirty="0">
                          <a:solidFill>
                            <a:schemeClr val="tx1"/>
                          </a:solidFill>
                          <a:effectLst/>
                        </a:rPr>
                        <a:t>Comprende la consegna, interpreta correttamente la situazione problematica ed elabora un piano di ricerca dei dati per l’elaborazione del piano d’azione</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tc rowSpan="11">
                  <a:txBody>
                    <a:bodyPr/>
                    <a:lstStyle/>
                    <a:p>
                      <a:pPr>
                        <a:lnSpc>
                          <a:spcPct val="107000"/>
                        </a:lnSpc>
                        <a:spcAft>
                          <a:spcPts val="0"/>
                        </a:spcAft>
                      </a:pPr>
                      <a:r>
                        <a:rPr lang="it-IT" sz="1600" dirty="0">
                          <a:solidFill>
                            <a:schemeClr val="tx1"/>
                          </a:solidFill>
                          <a:effectLst/>
                        </a:rPr>
                        <a:t>Analisi sistematica delle evidenze di ogni fase del compito di realtà.</a:t>
                      </a:r>
                    </a:p>
                    <a:p>
                      <a:pPr>
                        <a:lnSpc>
                          <a:spcPct val="107000"/>
                        </a:lnSpc>
                        <a:spcAft>
                          <a:spcPts val="0"/>
                        </a:spcAft>
                      </a:pPr>
                      <a:r>
                        <a:rPr lang="it-IT" sz="1600" dirty="0">
                          <a:solidFill>
                            <a:schemeClr val="tx1"/>
                          </a:solidFill>
                          <a:effectLst/>
                        </a:rPr>
                        <a:t> </a:t>
                      </a:r>
                    </a:p>
                    <a:p>
                      <a:pPr>
                        <a:lnSpc>
                          <a:spcPct val="107000"/>
                        </a:lnSpc>
                        <a:spcAft>
                          <a:spcPts val="0"/>
                        </a:spcAft>
                      </a:pPr>
                      <a:r>
                        <a:rPr lang="it-IT" sz="1600" dirty="0">
                          <a:solidFill>
                            <a:schemeClr val="tx1"/>
                          </a:solidFill>
                          <a:effectLst/>
                        </a:rPr>
                        <a:t>Va richiesto agli allievi di produrre un elaborato con: comprensione della consegna,  ricerca delle informazioni secondo attendibilità delle fonti,  elaborazione di un piano d’azione coerente e rispettoso delle norme,  superamento delle crisi,  corretto uso delle risorse cognitive e tecnologiche,  documentazione,  argomentazione e  autovalutazione di quanto svolto. Infine va richiesto loro di esprimere la motivazione del proprio elaborato mettendo in luce, oltre agli aspetti specifici </a:t>
                      </a:r>
                      <a:r>
                        <a:rPr lang="it-IT" sz="1600" dirty="0" err="1">
                          <a:solidFill>
                            <a:schemeClr val="tx1"/>
                          </a:solidFill>
                          <a:effectLst/>
                        </a:rPr>
                        <a:t>delccompito</a:t>
                      </a:r>
                      <a:r>
                        <a:rPr lang="it-IT" sz="1600" dirty="0">
                          <a:solidFill>
                            <a:schemeClr val="tx1"/>
                          </a:solidFill>
                          <a:effectLst/>
                        </a:rPr>
                        <a:t>, anche il valore per la comunità e l’ambiente.</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tc rowSpan="2">
                  <a:txBody>
                    <a:bodyPr/>
                    <a:lstStyle/>
                    <a:p>
                      <a:pPr>
                        <a:lnSpc>
                          <a:spcPct val="107000"/>
                        </a:lnSpc>
                        <a:spcAft>
                          <a:spcPts val="0"/>
                        </a:spcAft>
                      </a:pPr>
                      <a:r>
                        <a:rPr lang="it-IT" sz="1600">
                          <a:solidFill>
                            <a:schemeClr val="tx1"/>
                          </a:solidFill>
                          <a:effectLst/>
                        </a:rPr>
                        <a:t> </a:t>
                      </a:r>
                      <a:endParaRPr lang="it-IT"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extLst>
                  <a:ext uri="{0D108BD9-81ED-4DB2-BD59-A6C34878D82A}">
                    <a16:rowId xmlns:a16="http://schemas.microsoft.com/office/drawing/2014/main" val="2154399340"/>
                  </a:ext>
                </a:extLst>
              </a:tr>
              <a:tr h="59507">
                <a:tc rowSpan="2">
                  <a:txBody>
                    <a:bodyPr/>
                    <a:lstStyle/>
                    <a:p>
                      <a:pPr>
                        <a:lnSpc>
                          <a:spcPct val="107000"/>
                        </a:lnSpc>
                        <a:spcAft>
                          <a:spcPts val="0"/>
                        </a:spcAft>
                      </a:pPr>
                      <a:r>
                        <a:rPr lang="it-IT" sz="1600" dirty="0">
                          <a:solidFill>
                            <a:schemeClr val="tx1"/>
                          </a:solidFill>
                          <a:effectLst/>
                        </a:rPr>
                        <a:t>Ricerca le informazioni secondo attendibilità delle fonti, completezza e coerenza, interpreta testi di differente tipologia e li seleziona in relazione al compito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tc vMerge="1">
                  <a:txBody>
                    <a:bodyPr/>
                    <a:lstStyle/>
                    <a:p>
                      <a:endParaRPr lang="it-IT"/>
                    </a:p>
                  </a:txBody>
                  <a:tcPr/>
                </a:tc>
                <a:tc vMerge="1">
                  <a:txBody>
                    <a:bodyPr/>
                    <a:lstStyle/>
                    <a:p>
                      <a:pPr>
                        <a:lnSpc>
                          <a:spcPct val="107000"/>
                        </a:lnSpc>
                        <a:spcAft>
                          <a:spcPts val="0"/>
                        </a:spcAft>
                      </a:pPr>
                      <a:endParaRPr lang="it-IT"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tc>
                <a:extLst>
                  <a:ext uri="{0D108BD9-81ED-4DB2-BD59-A6C34878D82A}">
                    <a16:rowId xmlns:a16="http://schemas.microsoft.com/office/drawing/2014/main" val="3824959889"/>
                  </a:ext>
                </a:extLst>
              </a:tr>
              <a:tr h="575403">
                <a:tc vMerge="1">
                  <a:txBody>
                    <a:bodyPr/>
                    <a:lstStyle/>
                    <a:p>
                      <a:pPr>
                        <a:lnSpc>
                          <a:spcPct val="107000"/>
                        </a:lnSpc>
                        <a:spcAft>
                          <a:spcPts val="0"/>
                        </a:spcAft>
                      </a:pPr>
                      <a:r>
                        <a:rPr lang="it-IT" sz="1600" dirty="0">
                          <a:solidFill>
                            <a:schemeClr val="tx1"/>
                          </a:solidFill>
                          <a:effectLst/>
                        </a:rPr>
                        <a:t>Ricerca le informazioni secondo attendibilità delle fonti, completezza e coerenza, interpreta testi di differente tipologia e li seleziona in relazione al compito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tc>
                <a:tc vMerge="1">
                  <a:txBody>
                    <a:bodyPr/>
                    <a:lstStyle/>
                    <a:p>
                      <a:endParaRPr lang="it-IT"/>
                    </a:p>
                  </a:txBody>
                  <a:tcPr/>
                </a:tc>
                <a:tc>
                  <a:txBody>
                    <a:bodyPr/>
                    <a:lstStyle/>
                    <a:p>
                      <a:pPr>
                        <a:lnSpc>
                          <a:spcPct val="107000"/>
                        </a:lnSpc>
                        <a:spcAft>
                          <a:spcPts val="0"/>
                        </a:spcAft>
                      </a:pPr>
                      <a:r>
                        <a:rPr lang="it-IT" sz="16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extLst>
                  <a:ext uri="{0D108BD9-81ED-4DB2-BD59-A6C34878D82A}">
                    <a16:rowId xmlns:a16="http://schemas.microsoft.com/office/drawing/2014/main" val="1742167540"/>
                  </a:ext>
                </a:extLst>
              </a:tr>
              <a:tr h="419995">
                <a:tc>
                  <a:txBody>
                    <a:bodyPr/>
                    <a:lstStyle/>
                    <a:p>
                      <a:pPr>
                        <a:lnSpc>
                          <a:spcPct val="107000"/>
                        </a:lnSpc>
                        <a:spcAft>
                          <a:spcPts val="0"/>
                        </a:spcAft>
                      </a:pPr>
                      <a:r>
                        <a:rPr lang="it-IT" sz="1600" dirty="0">
                          <a:solidFill>
                            <a:schemeClr val="tx1"/>
                          </a:solidFill>
                          <a:effectLst/>
                        </a:rPr>
                        <a:t>Elabora un piano d’azione coerente al compito, realistico, rispettoso delle norme tecniche, della sicurezza e della sostenibilità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6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extLst>
                  <a:ext uri="{0D108BD9-81ED-4DB2-BD59-A6C34878D82A}">
                    <a16:rowId xmlns:a16="http://schemas.microsoft.com/office/drawing/2014/main" val="1021003577"/>
                  </a:ext>
                </a:extLst>
              </a:tr>
              <a:tr h="401689">
                <a:tc>
                  <a:txBody>
                    <a:bodyPr/>
                    <a:lstStyle/>
                    <a:p>
                      <a:r>
                        <a:rPr lang="it-IT" sz="1600" dirty="0">
                          <a:solidFill>
                            <a:schemeClr val="tx1"/>
                          </a:solidFill>
                          <a:effectLst/>
                        </a:rPr>
                        <a:t>Di fronte alla crisi, mostra capacità di riflessione e di rielaborazione del piano d’azione </a:t>
                      </a:r>
                      <a:endParaRPr lang="it-IT" sz="1600" dirty="0"/>
                    </a:p>
                  </a:txBody>
                  <a:tcPr marL="53494" marR="53494"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6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extLst>
                  <a:ext uri="{0D108BD9-81ED-4DB2-BD59-A6C34878D82A}">
                    <a16:rowId xmlns:a16="http://schemas.microsoft.com/office/drawing/2014/main" val="1047545042"/>
                  </a:ext>
                </a:extLst>
              </a:tr>
              <a:tr h="205082">
                <a:tc>
                  <a:txBody>
                    <a:bodyPr/>
                    <a:lstStyle/>
                    <a:p>
                      <a:pPr>
                        <a:lnSpc>
                          <a:spcPct val="107000"/>
                        </a:lnSpc>
                        <a:spcAft>
                          <a:spcPts val="0"/>
                        </a:spcAft>
                      </a:pPr>
                      <a:r>
                        <a:rPr lang="it-IT" sz="1600" dirty="0">
                          <a:solidFill>
                            <a:schemeClr val="tx1"/>
                          </a:solidFill>
                          <a:effectLst/>
                        </a:rPr>
                        <a:t>Mostra padronanza nell’uso delle risorse storico sociali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6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extLst>
                  <a:ext uri="{0D108BD9-81ED-4DB2-BD59-A6C34878D82A}">
                    <a16:rowId xmlns:a16="http://schemas.microsoft.com/office/drawing/2014/main" val="286279601"/>
                  </a:ext>
                </a:extLst>
              </a:tr>
              <a:tr h="200845">
                <a:tc>
                  <a:txBody>
                    <a:bodyPr/>
                    <a:lstStyle/>
                    <a:p>
                      <a:r>
                        <a:rPr lang="it-IT" sz="1600" dirty="0">
                          <a:solidFill>
                            <a:schemeClr val="tx1"/>
                          </a:solidFill>
                          <a:effectLst/>
                        </a:rPr>
                        <a:t>Mostra padronanza nell’uso delle risorse matematiche   </a:t>
                      </a:r>
                      <a:endParaRPr lang="it-IT" sz="1600" dirty="0"/>
                    </a:p>
                  </a:txBody>
                  <a:tcPr marL="53494" marR="53494"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6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extLst>
                  <a:ext uri="{0D108BD9-81ED-4DB2-BD59-A6C34878D82A}">
                    <a16:rowId xmlns:a16="http://schemas.microsoft.com/office/drawing/2014/main" val="3266590037"/>
                  </a:ext>
                </a:extLst>
              </a:tr>
              <a:tr h="200845">
                <a:tc>
                  <a:txBody>
                    <a:bodyPr/>
                    <a:lstStyle/>
                    <a:p>
                      <a:r>
                        <a:rPr lang="it-IT" sz="1600" dirty="0">
                          <a:solidFill>
                            <a:schemeClr val="tx1"/>
                          </a:solidFill>
                          <a:effectLst/>
                        </a:rPr>
                        <a:t>Mostra padronanza nell’uso delle risorse scientifico professionali </a:t>
                      </a:r>
                      <a:endParaRPr lang="it-IT" sz="1600" dirty="0"/>
                    </a:p>
                  </a:txBody>
                  <a:tcPr marL="53494" marR="53494"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6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extLst>
                  <a:ext uri="{0D108BD9-81ED-4DB2-BD59-A6C34878D82A}">
                    <a16:rowId xmlns:a16="http://schemas.microsoft.com/office/drawing/2014/main" val="1619648307"/>
                  </a:ext>
                </a:extLst>
              </a:tr>
              <a:tr h="331687">
                <a:tc rowSpan="2">
                  <a:txBody>
                    <a:bodyPr/>
                    <a:lstStyle/>
                    <a:p>
                      <a:r>
                        <a:rPr lang="it-IT" sz="1600" dirty="0">
                          <a:solidFill>
                            <a:schemeClr val="tx1"/>
                          </a:solidFill>
                          <a:effectLst/>
                        </a:rPr>
                        <a:t>Documenta quanto acquisito e prodotto utilizzando correttamente strumenti e tecnologie adeguate, trovando soluzioni a problemi tecnici</a:t>
                      </a:r>
                      <a:endParaRPr lang="it-IT" sz="1600" dirty="0"/>
                    </a:p>
                  </a:txBody>
                  <a:tcPr marL="53494" marR="53494"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6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extLst>
                  <a:ext uri="{0D108BD9-81ED-4DB2-BD59-A6C34878D82A}">
                    <a16:rowId xmlns:a16="http://schemas.microsoft.com/office/drawing/2014/main" val="1609400873"/>
                  </a:ext>
                </a:extLst>
              </a:tr>
              <a:tr h="155993">
                <a:tc vMerge="1">
                  <a:txBody>
                    <a:bodyPr/>
                    <a:lstStyle/>
                    <a:p>
                      <a:endParaRPr lang="it-IT" dirty="0"/>
                    </a:p>
                  </a:txBody>
                  <a:tcPr marL="53494" marR="53494" marT="0" marB="0"/>
                </a:tc>
                <a:tc vMerge="1">
                  <a:txBody>
                    <a:bodyPr/>
                    <a:lstStyle/>
                    <a:p>
                      <a:endParaRPr lang="it-IT"/>
                    </a:p>
                  </a:txBody>
                  <a:tcPr/>
                </a:tc>
                <a:tc rowSpan="2">
                  <a:txBody>
                    <a:bodyPr/>
                    <a:lstStyle/>
                    <a:p>
                      <a:r>
                        <a:rPr lang="it-IT" sz="1600" dirty="0">
                          <a:solidFill>
                            <a:schemeClr val="tx1"/>
                          </a:solidFill>
                          <a:effectLst/>
                        </a:rPr>
                        <a:t> </a:t>
                      </a:r>
                      <a:endParaRPr lang="it-IT" sz="1600" dirty="0"/>
                    </a:p>
                  </a:txBody>
                  <a:tcPr marL="53494" marR="53494" marT="0" marB="0">
                    <a:solidFill>
                      <a:schemeClr val="accent1">
                        <a:lumMod val="40000"/>
                        <a:lumOff val="60000"/>
                      </a:schemeClr>
                    </a:solidFill>
                  </a:tcPr>
                </a:tc>
                <a:extLst>
                  <a:ext uri="{0D108BD9-81ED-4DB2-BD59-A6C34878D82A}">
                    <a16:rowId xmlns:a16="http://schemas.microsoft.com/office/drawing/2014/main" val="4222063806"/>
                  </a:ext>
                </a:extLst>
              </a:tr>
              <a:tr h="726606">
                <a:tc>
                  <a:txBody>
                    <a:bodyPr/>
                    <a:lstStyle/>
                    <a:p>
                      <a:pPr>
                        <a:lnSpc>
                          <a:spcPct val="107000"/>
                        </a:lnSpc>
                        <a:spcAft>
                          <a:spcPts val="0"/>
                        </a:spcAft>
                      </a:pPr>
                      <a:r>
                        <a:rPr lang="it-IT" sz="1600" dirty="0">
                          <a:solidFill>
                            <a:schemeClr val="tx1"/>
                          </a:solidFill>
                          <a:effectLst/>
                        </a:rPr>
                        <a:t>Motiva il proprio progetto mettendo in luce, oltre agli aspetti tecnici, anche il suo valore per la comunità e l’ambiente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solidFill>
                      <a:schemeClr val="accent1">
                        <a:lumMod val="40000"/>
                        <a:lumOff val="60000"/>
                      </a:schemeClr>
                    </a:solidFill>
                  </a:tcPr>
                </a:tc>
                <a:tc vMerge="1">
                  <a:txBody>
                    <a:bodyPr/>
                    <a:lstStyle/>
                    <a:p>
                      <a:endParaRPr lang="it-IT"/>
                    </a:p>
                  </a:txBody>
                  <a:tcPr/>
                </a:tc>
                <a:tc vMerge="1">
                  <a:txBody>
                    <a:bodyPr/>
                    <a:lstStyle/>
                    <a:p>
                      <a:pPr>
                        <a:lnSpc>
                          <a:spcPct val="107000"/>
                        </a:lnSpc>
                        <a:spcAft>
                          <a:spcPts val="0"/>
                        </a:spcAft>
                      </a:pPr>
                      <a:r>
                        <a:rPr lang="it-IT" sz="16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494" marR="53494" marT="0" marB="0"/>
                </a:tc>
                <a:extLst>
                  <a:ext uri="{0D108BD9-81ED-4DB2-BD59-A6C34878D82A}">
                    <a16:rowId xmlns:a16="http://schemas.microsoft.com/office/drawing/2014/main" val="1677778730"/>
                  </a:ext>
                </a:extLst>
              </a:tr>
            </a:tbl>
          </a:graphicData>
        </a:graphic>
      </p:graphicFrame>
    </p:spTree>
    <p:extLst>
      <p:ext uri="{BB962C8B-B14F-4D97-AF65-F5344CB8AC3E}">
        <p14:creationId xmlns:p14="http://schemas.microsoft.com/office/powerpoint/2010/main" val="1428110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A56725-1D60-4208-94EA-B83C0FF861E1}"/>
              </a:ext>
            </a:extLst>
          </p:cNvPr>
          <p:cNvSpPr>
            <a:spLocks noGrp="1"/>
          </p:cNvSpPr>
          <p:nvPr>
            <p:ph type="title"/>
          </p:nvPr>
        </p:nvSpPr>
        <p:spPr>
          <a:xfrm>
            <a:off x="1024128" y="585216"/>
            <a:ext cx="9720072" cy="797270"/>
          </a:xfrm>
          <a:solidFill>
            <a:srgbClr val="FFFF00"/>
          </a:solidFill>
        </p:spPr>
        <p:txBody>
          <a:bodyPr>
            <a:normAutofit/>
          </a:bodyPr>
          <a:lstStyle/>
          <a:p>
            <a:pPr algn="ctr"/>
            <a:r>
              <a:rPr lang="it-IT" sz="3200" dirty="0"/>
              <a:t>AUTOVALUTAZIONE AL TERMINE DI UN LAVORO SIGNIFICATIVO </a:t>
            </a:r>
          </a:p>
        </p:txBody>
      </p:sp>
      <p:graphicFrame>
        <p:nvGraphicFramePr>
          <p:cNvPr id="3" name="Tabella 2">
            <a:extLst>
              <a:ext uri="{FF2B5EF4-FFF2-40B4-BE49-F238E27FC236}">
                <a16:creationId xmlns:a16="http://schemas.microsoft.com/office/drawing/2014/main" id="{C9C4C95B-A7E1-4DE7-B96E-CB260827D568}"/>
              </a:ext>
            </a:extLst>
          </p:cNvPr>
          <p:cNvGraphicFramePr>
            <a:graphicFrameLocks noGrp="1"/>
          </p:cNvGraphicFramePr>
          <p:nvPr>
            <p:extLst>
              <p:ext uri="{D42A27DB-BD31-4B8C-83A1-F6EECF244321}">
                <p14:modId xmlns:p14="http://schemas.microsoft.com/office/powerpoint/2010/main" val="951724646"/>
              </p:ext>
            </p:extLst>
          </p:nvPr>
        </p:nvGraphicFramePr>
        <p:xfrm>
          <a:off x="1024128" y="1807029"/>
          <a:ext cx="9720072" cy="4389057"/>
        </p:xfrm>
        <a:graphic>
          <a:graphicData uri="http://schemas.openxmlformats.org/drawingml/2006/table">
            <a:tbl>
              <a:tblPr firstRow="1" firstCol="1" bandRow="1">
                <a:tableStyleId>{5C22544A-7EE6-4342-B048-85BDC9FD1C3A}</a:tableStyleId>
              </a:tblPr>
              <a:tblGrid>
                <a:gridCol w="9720072">
                  <a:extLst>
                    <a:ext uri="{9D8B030D-6E8A-4147-A177-3AD203B41FA5}">
                      <a16:colId xmlns:a16="http://schemas.microsoft.com/office/drawing/2014/main" val="2835274330"/>
                    </a:ext>
                  </a:extLst>
                </a:gridCol>
              </a:tblGrid>
              <a:tr h="3741823">
                <a:tc>
                  <a:txBody>
                    <a:bodyPr/>
                    <a:lstStyle/>
                    <a:p>
                      <a:pPr>
                        <a:lnSpc>
                          <a:spcPct val="107000"/>
                        </a:lnSpc>
                        <a:spcAft>
                          <a:spcPts val="0"/>
                        </a:spcAft>
                      </a:pPr>
                      <a:r>
                        <a:rPr lang="it-IT" sz="1800" dirty="0">
                          <a:solidFill>
                            <a:schemeClr val="tx1"/>
                          </a:solidFill>
                          <a:effectLst/>
                        </a:rPr>
                        <a:t> </a:t>
                      </a:r>
                    </a:p>
                    <a:p>
                      <a:pPr>
                        <a:lnSpc>
                          <a:spcPct val="107000"/>
                        </a:lnSpc>
                        <a:spcAft>
                          <a:spcPts val="0"/>
                        </a:spcAft>
                      </a:pPr>
                      <a:r>
                        <a:rPr lang="it-IT" sz="1800" dirty="0">
                          <a:solidFill>
                            <a:schemeClr val="tx1"/>
                          </a:solidFill>
                          <a:effectLst/>
                        </a:rPr>
                        <a:t>Allievo __________________________ Corso ____________________ anno ________</a:t>
                      </a:r>
                    </a:p>
                    <a:p>
                      <a:pPr>
                        <a:lnSpc>
                          <a:spcPct val="107000"/>
                        </a:lnSpc>
                        <a:spcAft>
                          <a:spcPts val="0"/>
                        </a:spcAft>
                      </a:pPr>
                      <a:r>
                        <a:rPr lang="it-IT" sz="1800" dirty="0">
                          <a:solidFill>
                            <a:schemeClr val="tx1"/>
                          </a:solidFill>
                          <a:effectLst/>
                        </a:rPr>
                        <a:t> </a:t>
                      </a:r>
                    </a:p>
                    <a:p>
                      <a:pPr>
                        <a:lnSpc>
                          <a:spcPct val="107000"/>
                        </a:lnSpc>
                        <a:spcAft>
                          <a:spcPts val="0"/>
                        </a:spcAft>
                      </a:pPr>
                      <a:r>
                        <a:rPr lang="it-IT" sz="1800" dirty="0">
                          <a:solidFill>
                            <a:schemeClr val="tx1"/>
                          </a:solidFill>
                          <a:effectLst/>
                        </a:rPr>
                        <a:t>Progetto svolto _______________________________________________________________________</a:t>
                      </a:r>
                    </a:p>
                    <a:p>
                      <a:pPr>
                        <a:lnSpc>
                          <a:spcPct val="107000"/>
                        </a:lnSpc>
                        <a:spcAft>
                          <a:spcPts val="0"/>
                        </a:spcAft>
                      </a:pPr>
                      <a:r>
                        <a:rPr lang="it-IT" sz="1800" dirty="0">
                          <a:solidFill>
                            <a:schemeClr val="tx1"/>
                          </a:solidFill>
                          <a:effectLst/>
                        </a:rPr>
                        <a:t> </a:t>
                      </a:r>
                    </a:p>
                    <a:p>
                      <a:pPr marL="342900" lvl="0" indent="-342900">
                        <a:lnSpc>
                          <a:spcPct val="107000"/>
                        </a:lnSpc>
                        <a:spcAft>
                          <a:spcPts val="0"/>
                        </a:spcAft>
                        <a:buFont typeface="Wingdings" panose="05000000000000000000" pitchFamily="2" charset="2"/>
                        <a:buChar char=""/>
                      </a:pPr>
                      <a:r>
                        <a:rPr lang="it-IT" sz="1800" dirty="0">
                          <a:solidFill>
                            <a:schemeClr val="tx1"/>
                          </a:solidFill>
                          <a:effectLst/>
                        </a:rPr>
                        <a:t>Descrivi il percorso del progetto </a:t>
                      </a:r>
                    </a:p>
                    <a:p>
                      <a:pPr marL="342900" lvl="0" indent="-342900">
                        <a:lnSpc>
                          <a:spcPct val="107000"/>
                        </a:lnSpc>
                        <a:spcAft>
                          <a:spcPts val="0"/>
                        </a:spcAft>
                        <a:buFont typeface="Wingdings" panose="05000000000000000000" pitchFamily="2" charset="2"/>
                        <a:buChar char=""/>
                      </a:pPr>
                      <a:r>
                        <a:rPr lang="it-IT" sz="1800" dirty="0">
                          <a:solidFill>
                            <a:schemeClr val="tx1"/>
                          </a:solidFill>
                          <a:effectLst/>
                        </a:rPr>
                        <a:t>Descrivi il lavoro che hai fatto tu</a:t>
                      </a:r>
                    </a:p>
                    <a:p>
                      <a:pPr marL="342900" lvl="0" indent="-342900">
                        <a:lnSpc>
                          <a:spcPct val="107000"/>
                        </a:lnSpc>
                        <a:spcAft>
                          <a:spcPts val="0"/>
                        </a:spcAft>
                        <a:buFont typeface="Wingdings" panose="05000000000000000000" pitchFamily="2" charset="2"/>
                        <a:buChar char=""/>
                      </a:pPr>
                      <a:r>
                        <a:rPr lang="it-IT" sz="1800" dirty="0">
                          <a:solidFill>
                            <a:schemeClr val="tx1"/>
                          </a:solidFill>
                          <a:effectLst/>
                        </a:rPr>
                        <a:t>Spiega se hai avuto difficoltà e come le hai risolte</a:t>
                      </a:r>
                    </a:p>
                    <a:p>
                      <a:pPr marL="342900" lvl="0" indent="-342900">
                        <a:lnSpc>
                          <a:spcPct val="107000"/>
                        </a:lnSpc>
                        <a:spcAft>
                          <a:spcPts val="0"/>
                        </a:spcAft>
                        <a:buFont typeface="Wingdings" panose="05000000000000000000" pitchFamily="2" charset="2"/>
                        <a:buChar char=""/>
                      </a:pPr>
                      <a:r>
                        <a:rPr lang="it-IT" sz="1800" dirty="0">
                          <a:solidFill>
                            <a:schemeClr val="tx1"/>
                          </a:solidFill>
                          <a:effectLst/>
                        </a:rPr>
                        <a:t>Cosa hai imparato dalle attività svolte</a:t>
                      </a:r>
                    </a:p>
                    <a:p>
                      <a:pPr marL="342900" lvl="0" indent="-342900">
                        <a:lnSpc>
                          <a:spcPct val="107000"/>
                        </a:lnSpc>
                        <a:spcAft>
                          <a:spcPts val="0"/>
                        </a:spcAft>
                        <a:buFont typeface="Wingdings" panose="05000000000000000000" pitchFamily="2" charset="2"/>
                        <a:buChar char=""/>
                      </a:pPr>
                      <a:r>
                        <a:rPr lang="it-IT" sz="1800" dirty="0">
                          <a:solidFill>
                            <a:schemeClr val="tx1"/>
                          </a:solidFill>
                          <a:effectLst/>
                        </a:rPr>
                        <a:t>Cosa vorresti ancora imparare</a:t>
                      </a:r>
                    </a:p>
                    <a:p>
                      <a:pPr marL="342900" lvl="0" indent="-342900">
                        <a:lnSpc>
                          <a:spcPct val="107000"/>
                        </a:lnSpc>
                        <a:spcAft>
                          <a:spcPts val="0"/>
                        </a:spcAft>
                        <a:buFont typeface="Wingdings" panose="05000000000000000000" pitchFamily="2" charset="2"/>
                        <a:buChar char=""/>
                      </a:pPr>
                      <a:r>
                        <a:rPr lang="it-IT" sz="1800" dirty="0">
                          <a:solidFill>
                            <a:schemeClr val="tx1"/>
                          </a:solidFill>
                          <a:effectLst/>
                        </a:rPr>
                        <a:t>Come valuti il tuo impegno durante tutto il percorso (principiante, competente, eccellente)</a:t>
                      </a:r>
                    </a:p>
                    <a:p>
                      <a:pPr marL="342900" lvl="0" indent="-342900">
                        <a:lnSpc>
                          <a:spcPct val="107000"/>
                        </a:lnSpc>
                        <a:spcAft>
                          <a:spcPts val="0"/>
                        </a:spcAft>
                        <a:buFont typeface="Wingdings" panose="05000000000000000000" pitchFamily="2" charset="2"/>
                        <a:buChar char=""/>
                      </a:pPr>
                      <a:r>
                        <a:rPr lang="it-IT" sz="1800" dirty="0">
                          <a:solidFill>
                            <a:schemeClr val="tx1"/>
                          </a:solidFill>
                          <a:effectLst/>
                        </a:rPr>
                        <a:t>Spiega il tuo giudizio </a:t>
                      </a:r>
                    </a:p>
                    <a:p>
                      <a:pPr marL="342900" lvl="0" indent="-342900">
                        <a:lnSpc>
                          <a:spcPct val="107000"/>
                        </a:lnSpc>
                        <a:spcAft>
                          <a:spcPts val="0"/>
                        </a:spcAft>
                        <a:buFont typeface="Wingdings" panose="05000000000000000000" pitchFamily="2" charset="2"/>
                        <a:buChar char=""/>
                      </a:pPr>
                      <a:r>
                        <a:rPr lang="it-IT" sz="1800" dirty="0">
                          <a:solidFill>
                            <a:schemeClr val="tx1"/>
                          </a:solidFill>
                          <a:effectLst/>
                        </a:rPr>
                        <a:t>Questa esperienza formativa ti ha aiutato a chiarire il tuo progetto personale? Spiega</a:t>
                      </a:r>
                    </a:p>
                    <a:p>
                      <a:pPr>
                        <a:lnSpc>
                          <a:spcPct val="107000"/>
                        </a:lnSpc>
                        <a:spcAft>
                          <a:spcPts val="0"/>
                        </a:spcAft>
                      </a:pPr>
                      <a:r>
                        <a:rPr lang="it-IT" sz="1800" dirty="0">
                          <a:solidFill>
                            <a:schemeClr val="tx1"/>
                          </a:solidFill>
                          <a:effectLst/>
                        </a:rPr>
                        <a:t> </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78484256"/>
                  </a:ext>
                </a:extLst>
              </a:tr>
            </a:tbl>
          </a:graphicData>
        </a:graphic>
      </p:graphicFrame>
    </p:spTree>
    <p:extLst>
      <p:ext uri="{BB962C8B-B14F-4D97-AF65-F5344CB8AC3E}">
        <p14:creationId xmlns:p14="http://schemas.microsoft.com/office/powerpoint/2010/main" val="3431985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6B3F27-07E0-4F2E-9FC1-11EDB096A8AB}"/>
              </a:ext>
            </a:extLst>
          </p:cNvPr>
          <p:cNvSpPr>
            <a:spLocks noGrp="1"/>
          </p:cNvSpPr>
          <p:nvPr>
            <p:ph type="title"/>
          </p:nvPr>
        </p:nvSpPr>
        <p:spPr>
          <a:xfrm>
            <a:off x="381000" y="280416"/>
            <a:ext cx="11440884" cy="601327"/>
          </a:xfrm>
          <a:solidFill>
            <a:srgbClr val="FFFF00"/>
          </a:solidFill>
        </p:spPr>
        <p:txBody>
          <a:bodyPr>
            <a:normAutofit/>
          </a:bodyPr>
          <a:lstStyle/>
          <a:p>
            <a:pPr algn="ctr"/>
            <a:r>
              <a:rPr lang="it-IT" sz="3600" dirty="0"/>
              <a:t>VALUTAZIONE DELLA CONDOTTA </a:t>
            </a:r>
          </a:p>
        </p:txBody>
      </p:sp>
      <p:graphicFrame>
        <p:nvGraphicFramePr>
          <p:cNvPr id="3" name="Tabella 2">
            <a:extLst>
              <a:ext uri="{FF2B5EF4-FFF2-40B4-BE49-F238E27FC236}">
                <a16:creationId xmlns:a16="http://schemas.microsoft.com/office/drawing/2014/main" id="{B7220B6E-C954-4276-A1A8-CB979DB41BC9}"/>
              </a:ext>
            </a:extLst>
          </p:cNvPr>
          <p:cNvGraphicFramePr>
            <a:graphicFrameLocks noGrp="1"/>
          </p:cNvGraphicFramePr>
          <p:nvPr>
            <p:extLst>
              <p:ext uri="{D42A27DB-BD31-4B8C-83A1-F6EECF244321}">
                <p14:modId xmlns:p14="http://schemas.microsoft.com/office/powerpoint/2010/main" val="3747097844"/>
              </p:ext>
            </p:extLst>
          </p:nvPr>
        </p:nvGraphicFramePr>
        <p:xfrm>
          <a:off x="375557" y="970920"/>
          <a:ext cx="11440885" cy="5887080"/>
        </p:xfrm>
        <a:graphic>
          <a:graphicData uri="http://schemas.openxmlformats.org/drawingml/2006/table">
            <a:tbl>
              <a:tblPr bandRow="1">
                <a:tableStyleId>{5C22544A-7EE6-4342-B048-85BDC9FD1C3A}</a:tableStyleId>
              </a:tblPr>
              <a:tblGrid>
                <a:gridCol w="1447800">
                  <a:extLst>
                    <a:ext uri="{9D8B030D-6E8A-4147-A177-3AD203B41FA5}">
                      <a16:colId xmlns:a16="http://schemas.microsoft.com/office/drawing/2014/main" val="1649384723"/>
                    </a:ext>
                  </a:extLst>
                </a:gridCol>
                <a:gridCol w="8708571">
                  <a:extLst>
                    <a:ext uri="{9D8B030D-6E8A-4147-A177-3AD203B41FA5}">
                      <a16:colId xmlns:a16="http://schemas.microsoft.com/office/drawing/2014/main" val="2904003013"/>
                    </a:ext>
                  </a:extLst>
                </a:gridCol>
                <a:gridCol w="1284514">
                  <a:extLst>
                    <a:ext uri="{9D8B030D-6E8A-4147-A177-3AD203B41FA5}">
                      <a16:colId xmlns:a16="http://schemas.microsoft.com/office/drawing/2014/main" val="3416311009"/>
                    </a:ext>
                  </a:extLst>
                </a:gridCol>
              </a:tblGrid>
              <a:tr h="382607">
                <a:tc>
                  <a:txBody>
                    <a:bodyPr/>
                    <a:lstStyle/>
                    <a:p>
                      <a:pPr algn="ctr">
                        <a:lnSpc>
                          <a:spcPct val="107000"/>
                        </a:lnSpc>
                        <a:spcAft>
                          <a:spcPts val="800"/>
                        </a:spcAft>
                      </a:pPr>
                      <a:r>
                        <a:rPr lang="it-IT" sz="1600" dirty="0">
                          <a:solidFill>
                            <a:schemeClr val="tx1"/>
                          </a:solidFill>
                          <a:effectLst/>
                        </a:rPr>
                        <a:t>INDICATORI</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60000"/>
                        <a:lumOff val="40000"/>
                      </a:schemeClr>
                    </a:solidFill>
                  </a:tcPr>
                </a:tc>
                <a:tc>
                  <a:txBody>
                    <a:bodyPr/>
                    <a:lstStyle/>
                    <a:p>
                      <a:pPr algn="ctr">
                        <a:lnSpc>
                          <a:spcPct val="107000"/>
                        </a:lnSpc>
                        <a:spcAft>
                          <a:spcPts val="800"/>
                        </a:spcAft>
                      </a:pPr>
                      <a:r>
                        <a:rPr lang="it-IT" sz="1600" dirty="0">
                          <a:solidFill>
                            <a:schemeClr val="tx1"/>
                          </a:solidFill>
                          <a:effectLst/>
                        </a:rPr>
                        <a:t>DESCRITTTORI</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60000"/>
                        <a:lumOff val="40000"/>
                      </a:schemeClr>
                    </a:solidFill>
                  </a:tcPr>
                </a:tc>
                <a:tc>
                  <a:txBody>
                    <a:bodyPr/>
                    <a:lstStyle/>
                    <a:p>
                      <a:pPr algn="ctr">
                        <a:lnSpc>
                          <a:spcPct val="107000"/>
                        </a:lnSpc>
                        <a:spcAft>
                          <a:spcPts val="800"/>
                        </a:spcAft>
                      </a:pPr>
                      <a:r>
                        <a:rPr lang="it-IT" sz="1600" dirty="0">
                          <a:solidFill>
                            <a:schemeClr val="tx1"/>
                          </a:solidFill>
                          <a:effectLst/>
                        </a:rPr>
                        <a:t>LIVELLI DI PADRONANZA</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60000"/>
                        <a:lumOff val="40000"/>
                      </a:schemeClr>
                    </a:solidFill>
                  </a:tcPr>
                </a:tc>
                <a:extLst>
                  <a:ext uri="{0D108BD9-81ED-4DB2-BD59-A6C34878D82A}">
                    <a16:rowId xmlns:a16="http://schemas.microsoft.com/office/drawing/2014/main" val="2110371590"/>
                  </a:ext>
                </a:extLst>
              </a:tr>
              <a:tr h="382607">
                <a:tc rowSpan="4">
                  <a:txBody>
                    <a:bodyPr/>
                    <a:lstStyle/>
                    <a:p>
                      <a:pPr algn="ctr">
                        <a:lnSpc>
                          <a:spcPct val="107000"/>
                        </a:lnSpc>
                        <a:spcAft>
                          <a:spcPts val="800"/>
                        </a:spcAft>
                      </a:pPr>
                      <a:r>
                        <a:rPr lang="it-IT" sz="1600" b="1" dirty="0">
                          <a:solidFill>
                            <a:schemeClr val="tx1"/>
                          </a:solidFill>
                          <a:effectLst/>
                        </a:rPr>
                        <a:t>Responsabilità</a:t>
                      </a:r>
                      <a:endParaRPr lang="it-IT" sz="1600" b="1"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tc>
                  <a:txBody>
                    <a:bodyPr/>
                    <a:lstStyle/>
                    <a:p>
                      <a:pPr>
                        <a:lnSpc>
                          <a:spcPct val="107000"/>
                        </a:lnSpc>
                        <a:spcAft>
                          <a:spcPts val="800"/>
                        </a:spcAft>
                      </a:pPr>
                      <a:r>
                        <a:rPr lang="it-IT" sz="1400" dirty="0">
                          <a:solidFill>
                            <a:schemeClr val="tx1"/>
                          </a:solidFill>
                          <a:effectLst/>
                        </a:rPr>
                        <a:t>Rispetta la privacy del gruppo classe e dell’ambiente, utilizza con correttezza e riservatezza l’id di accesso alle videolezioni</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20000"/>
                        <a:lumOff val="80000"/>
                      </a:schemeClr>
                    </a:solidFill>
                  </a:tcPr>
                </a:tc>
                <a:tc>
                  <a:txBody>
                    <a:bodyPr/>
                    <a:lstStyle/>
                    <a:p>
                      <a:pPr algn="ctr">
                        <a:lnSpc>
                          <a:spcPct val="107000"/>
                        </a:lnSpc>
                        <a:spcAft>
                          <a:spcPts val="800"/>
                        </a:spcAft>
                      </a:pPr>
                      <a:r>
                        <a:rPr lang="it-IT" sz="1600" dirty="0">
                          <a:solidFill>
                            <a:schemeClr val="tx1"/>
                          </a:solidFill>
                          <a:effectLst/>
                        </a:rPr>
                        <a:t>4</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extLst>
                  <a:ext uri="{0D108BD9-81ED-4DB2-BD59-A6C34878D82A}">
                    <a16:rowId xmlns:a16="http://schemas.microsoft.com/office/drawing/2014/main" val="4281392432"/>
                  </a:ext>
                </a:extLst>
              </a:tr>
              <a:tr h="382607">
                <a:tc vMerge="1">
                  <a:txBody>
                    <a:bodyPr/>
                    <a:lstStyle/>
                    <a:p>
                      <a:endParaRPr lang="it-IT"/>
                    </a:p>
                  </a:txBody>
                  <a:tcPr/>
                </a:tc>
                <a:tc>
                  <a:txBody>
                    <a:bodyPr/>
                    <a:lstStyle/>
                    <a:p>
                      <a:pPr>
                        <a:lnSpc>
                          <a:spcPct val="107000"/>
                        </a:lnSpc>
                        <a:spcAft>
                          <a:spcPts val="800"/>
                        </a:spcAft>
                      </a:pPr>
                      <a:r>
                        <a:rPr lang="it-IT" sz="1400" dirty="0">
                          <a:solidFill>
                            <a:schemeClr val="tx1"/>
                          </a:solidFill>
                          <a:effectLst/>
                        </a:rPr>
                        <a:t>Rispetta la privacy del gruppo classe e dell’ambiente, utilizza con correttezza l’id di accesso alle videolezioni</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20000"/>
                        <a:lumOff val="80000"/>
                      </a:schemeClr>
                    </a:solidFill>
                  </a:tcPr>
                </a:tc>
                <a:tc>
                  <a:txBody>
                    <a:bodyPr/>
                    <a:lstStyle/>
                    <a:p>
                      <a:pPr algn="ctr">
                        <a:lnSpc>
                          <a:spcPct val="107000"/>
                        </a:lnSpc>
                        <a:spcAft>
                          <a:spcPts val="800"/>
                        </a:spcAft>
                      </a:pPr>
                      <a:r>
                        <a:rPr lang="it-IT" sz="1600" dirty="0">
                          <a:solidFill>
                            <a:schemeClr val="tx1"/>
                          </a:solidFill>
                          <a:effectLst/>
                        </a:rPr>
                        <a:t>3</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extLst>
                  <a:ext uri="{0D108BD9-81ED-4DB2-BD59-A6C34878D82A}">
                    <a16:rowId xmlns:a16="http://schemas.microsoft.com/office/drawing/2014/main" val="1452737920"/>
                  </a:ext>
                </a:extLst>
              </a:tr>
              <a:tr h="186824">
                <a:tc vMerge="1">
                  <a:txBody>
                    <a:bodyPr/>
                    <a:lstStyle/>
                    <a:p>
                      <a:endParaRPr lang="it-IT"/>
                    </a:p>
                  </a:txBody>
                  <a:tcPr/>
                </a:tc>
                <a:tc>
                  <a:txBody>
                    <a:bodyPr/>
                    <a:lstStyle/>
                    <a:p>
                      <a:pPr>
                        <a:lnSpc>
                          <a:spcPct val="107000"/>
                        </a:lnSpc>
                        <a:spcAft>
                          <a:spcPts val="800"/>
                        </a:spcAft>
                      </a:pPr>
                      <a:r>
                        <a:rPr lang="it-IT" sz="1400" dirty="0">
                          <a:solidFill>
                            <a:schemeClr val="tx1"/>
                          </a:solidFill>
                          <a:effectLst/>
                        </a:rPr>
                        <a:t>Rispetta la privacy del gruppo classe e dell’ambiente</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20000"/>
                        <a:lumOff val="80000"/>
                      </a:schemeClr>
                    </a:solidFill>
                  </a:tcPr>
                </a:tc>
                <a:tc>
                  <a:txBody>
                    <a:bodyPr/>
                    <a:lstStyle/>
                    <a:p>
                      <a:pPr algn="ctr">
                        <a:lnSpc>
                          <a:spcPct val="107000"/>
                        </a:lnSpc>
                        <a:spcAft>
                          <a:spcPts val="800"/>
                        </a:spcAft>
                      </a:pPr>
                      <a:r>
                        <a:rPr lang="it-IT" sz="1600" dirty="0">
                          <a:solidFill>
                            <a:schemeClr val="tx1"/>
                          </a:solidFill>
                          <a:effectLst/>
                        </a:rPr>
                        <a:t>2</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extLst>
                  <a:ext uri="{0D108BD9-81ED-4DB2-BD59-A6C34878D82A}">
                    <a16:rowId xmlns:a16="http://schemas.microsoft.com/office/drawing/2014/main" val="2160966968"/>
                  </a:ext>
                </a:extLst>
              </a:tr>
              <a:tr h="186824">
                <a:tc vMerge="1">
                  <a:txBody>
                    <a:bodyPr/>
                    <a:lstStyle/>
                    <a:p>
                      <a:endParaRPr lang="it-IT"/>
                    </a:p>
                  </a:txBody>
                  <a:tcPr/>
                </a:tc>
                <a:tc>
                  <a:txBody>
                    <a:bodyPr/>
                    <a:lstStyle/>
                    <a:p>
                      <a:pPr>
                        <a:lnSpc>
                          <a:spcPct val="107000"/>
                        </a:lnSpc>
                        <a:spcAft>
                          <a:spcPts val="800"/>
                        </a:spcAft>
                      </a:pPr>
                      <a:r>
                        <a:rPr lang="it-IT" sz="1400" dirty="0">
                          <a:solidFill>
                            <a:schemeClr val="tx1"/>
                          </a:solidFill>
                          <a:effectLst/>
                        </a:rPr>
                        <a:t>Non rispetta la privacy del gruppo classe e dell’ambiente</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20000"/>
                        <a:lumOff val="80000"/>
                      </a:schemeClr>
                    </a:solidFill>
                  </a:tcPr>
                </a:tc>
                <a:tc>
                  <a:txBody>
                    <a:bodyPr/>
                    <a:lstStyle/>
                    <a:p>
                      <a:pPr algn="ctr">
                        <a:lnSpc>
                          <a:spcPct val="107000"/>
                        </a:lnSpc>
                        <a:spcAft>
                          <a:spcPts val="800"/>
                        </a:spcAft>
                      </a:pPr>
                      <a:r>
                        <a:rPr lang="it-IT" sz="1600" dirty="0">
                          <a:solidFill>
                            <a:schemeClr val="tx1"/>
                          </a:solidFill>
                          <a:effectLst/>
                        </a:rPr>
                        <a:t>1</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extLst>
                  <a:ext uri="{0D108BD9-81ED-4DB2-BD59-A6C34878D82A}">
                    <a16:rowId xmlns:a16="http://schemas.microsoft.com/office/drawing/2014/main" val="2632547985"/>
                  </a:ext>
                </a:extLst>
              </a:tr>
              <a:tr h="382607">
                <a:tc rowSpan="4">
                  <a:txBody>
                    <a:bodyPr/>
                    <a:lstStyle/>
                    <a:p>
                      <a:pPr algn="ctr">
                        <a:lnSpc>
                          <a:spcPct val="107000"/>
                        </a:lnSpc>
                        <a:spcAft>
                          <a:spcPts val="800"/>
                        </a:spcAft>
                      </a:pPr>
                      <a:r>
                        <a:rPr lang="it-IT" sz="1600" b="1" dirty="0">
                          <a:solidFill>
                            <a:schemeClr val="tx1"/>
                          </a:solidFill>
                          <a:effectLst/>
                        </a:rPr>
                        <a:t>Autonomia</a:t>
                      </a:r>
                      <a:endParaRPr lang="it-IT" sz="1600" b="1"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tc>
                  <a:txBody>
                    <a:bodyPr/>
                    <a:lstStyle/>
                    <a:p>
                      <a:pPr>
                        <a:lnSpc>
                          <a:spcPct val="107000"/>
                        </a:lnSpc>
                        <a:spcAft>
                          <a:spcPts val="800"/>
                        </a:spcAft>
                      </a:pPr>
                      <a:r>
                        <a:rPr lang="it-IT" sz="1400" dirty="0">
                          <a:solidFill>
                            <a:schemeClr val="tx1"/>
                          </a:solidFill>
                          <a:effectLst/>
                        </a:rPr>
                        <a:t>E’ autonomo nello svolgimento delle attività, nella scelta degli strumenti e/o delle informazioni, anche in situazioni nuove è di supporto agli altri in tutte le situazioni  </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5">
                        <a:lumMod val="40000"/>
                        <a:lumOff val="60000"/>
                      </a:schemeClr>
                    </a:solidFill>
                  </a:tcPr>
                </a:tc>
                <a:tc>
                  <a:txBody>
                    <a:bodyPr/>
                    <a:lstStyle/>
                    <a:p>
                      <a:pPr algn="ctr">
                        <a:lnSpc>
                          <a:spcPct val="107000"/>
                        </a:lnSpc>
                        <a:spcAft>
                          <a:spcPts val="800"/>
                        </a:spcAft>
                      </a:pPr>
                      <a:r>
                        <a:rPr lang="it-IT" sz="1600" dirty="0">
                          <a:solidFill>
                            <a:schemeClr val="tx1"/>
                          </a:solidFill>
                          <a:effectLst/>
                        </a:rPr>
                        <a:t>4</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extLst>
                  <a:ext uri="{0D108BD9-81ED-4DB2-BD59-A6C34878D82A}">
                    <a16:rowId xmlns:a16="http://schemas.microsoft.com/office/drawing/2014/main" val="1374214648"/>
                  </a:ext>
                </a:extLst>
              </a:tr>
              <a:tr h="382607">
                <a:tc vMerge="1">
                  <a:txBody>
                    <a:bodyPr/>
                    <a:lstStyle/>
                    <a:p>
                      <a:endParaRPr lang="it-IT"/>
                    </a:p>
                  </a:txBody>
                  <a:tcPr/>
                </a:tc>
                <a:tc>
                  <a:txBody>
                    <a:bodyPr/>
                    <a:lstStyle/>
                    <a:p>
                      <a:pPr>
                        <a:lnSpc>
                          <a:spcPct val="107000"/>
                        </a:lnSpc>
                        <a:spcAft>
                          <a:spcPts val="800"/>
                        </a:spcAft>
                      </a:pPr>
                      <a:r>
                        <a:rPr lang="it-IT" sz="1400" dirty="0">
                          <a:solidFill>
                            <a:schemeClr val="tx1"/>
                          </a:solidFill>
                          <a:effectLst/>
                        </a:rPr>
                        <a:t>E’ autonomo nello svolgimento delle attività, nella scelta degli strumenti e/o delle informazioni, anche in situazioni nuove. </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5">
                        <a:lumMod val="40000"/>
                        <a:lumOff val="60000"/>
                      </a:schemeClr>
                    </a:solidFill>
                  </a:tcPr>
                </a:tc>
                <a:tc>
                  <a:txBody>
                    <a:bodyPr/>
                    <a:lstStyle/>
                    <a:p>
                      <a:pPr algn="ctr">
                        <a:lnSpc>
                          <a:spcPct val="107000"/>
                        </a:lnSpc>
                        <a:spcAft>
                          <a:spcPts val="800"/>
                        </a:spcAft>
                      </a:pPr>
                      <a:r>
                        <a:rPr lang="it-IT" sz="1600" dirty="0">
                          <a:solidFill>
                            <a:schemeClr val="tx1"/>
                          </a:solidFill>
                          <a:effectLst/>
                        </a:rPr>
                        <a:t>3</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extLst>
                  <a:ext uri="{0D108BD9-81ED-4DB2-BD59-A6C34878D82A}">
                    <a16:rowId xmlns:a16="http://schemas.microsoft.com/office/drawing/2014/main" val="1720143695"/>
                  </a:ext>
                </a:extLst>
              </a:tr>
              <a:tr h="188935">
                <a:tc vMerge="1">
                  <a:txBody>
                    <a:bodyPr/>
                    <a:lstStyle/>
                    <a:p>
                      <a:endParaRPr lang="it-IT"/>
                    </a:p>
                  </a:txBody>
                  <a:tcPr/>
                </a:tc>
                <a:tc>
                  <a:txBody>
                    <a:bodyPr/>
                    <a:lstStyle/>
                    <a:p>
                      <a:pPr>
                        <a:lnSpc>
                          <a:spcPct val="107000"/>
                        </a:lnSpc>
                        <a:spcAft>
                          <a:spcPts val="800"/>
                        </a:spcAft>
                      </a:pPr>
                      <a:r>
                        <a:rPr lang="it-IT" sz="1400" dirty="0">
                          <a:solidFill>
                            <a:schemeClr val="tx1"/>
                          </a:solidFill>
                          <a:effectLst/>
                        </a:rPr>
                        <a:t>E’  autonomo nello svolgimento delle attività, nella scelta degli strumenti e/o delle informazioni </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5">
                        <a:lumMod val="40000"/>
                        <a:lumOff val="60000"/>
                      </a:schemeClr>
                    </a:solidFill>
                  </a:tcPr>
                </a:tc>
                <a:tc>
                  <a:txBody>
                    <a:bodyPr/>
                    <a:lstStyle/>
                    <a:p>
                      <a:pPr algn="ctr">
                        <a:lnSpc>
                          <a:spcPct val="107000"/>
                        </a:lnSpc>
                        <a:spcAft>
                          <a:spcPts val="800"/>
                        </a:spcAft>
                      </a:pPr>
                      <a:r>
                        <a:rPr lang="it-IT" sz="1600" dirty="0">
                          <a:solidFill>
                            <a:schemeClr val="tx1"/>
                          </a:solidFill>
                          <a:effectLst/>
                        </a:rPr>
                        <a:t>2</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extLst>
                  <a:ext uri="{0D108BD9-81ED-4DB2-BD59-A6C34878D82A}">
                    <a16:rowId xmlns:a16="http://schemas.microsoft.com/office/drawing/2014/main" val="3388326664"/>
                  </a:ext>
                </a:extLst>
              </a:tr>
              <a:tr h="188935">
                <a:tc vMerge="1">
                  <a:txBody>
                    <a:bodyPr/>
                    <a:lstStyle/>
                    <a:p>
                      <a:endParaRPr lang="it-IT"/>
                    </a:p>
                  </a:txBody>
                  <a:tcPr/>
                </a:tc>
                <a:tc>
                  <a:txBody>
                    <a:bodyPr/>
                    <a:lstStyle/>
                    <a:p>
                      <a:pPr>
                        <a:lnSpc>
                          <a:spcPct val="107000"/>
                        </a:lnSpc>
                        <a:spcAft>
                          <a:spcPts val="800"/>
                        </a:spcAft>
                      </a:pPr>
                      <a:r>
                        <a:rPr lang="it-IT" sz="1400" dirty="0">
                          <a:solidFill>
                            <a:schemeClr val="tx1"/>
                          </a:solidFill>
                          <a:effectLst/>
                        </a:rPr>
                        <a:t>Non è autonomo nello svolgimento delle attività, nella scelta degli strumenti e/o delle informazioni </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5">
                        <a:lumMod val="40000"/>
                        <a:lumOff val="60000"/>
                      </a:schemeClr>
                    </a:solidFill>
                  </a:tcPr>
                </a:tc>
                <a:tc>
                  <a:txBody>
                    <a:bodyPr/>
                    <a:lstStyle/>
                    <a:p>
                      <a:pPr algn="ctr">
                        <a:lnSpc>
                          <a:spcPct val="107000"/>
                        </a:lnSpc>
                        <a:spcAft>
                          <a:spcPts val="800"/>
                        </a:spcAft>
                      </a:pPr>
                      <a:r>
                        <a:rPr lang="it-IT" sz="1600" dirty="0">
                          <a:solidFill>
                            <a:schemeClr val="tx1"/>
                          </a:solidFill>
                          <a:effectLst/>
                        </a:rPr>
                        <a:t>I</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extLst>
                  <a:ext uri="{0D108BD9-81ED-4DB2-BD59-A6C34878D82A}">
                    <a16:rowId xmlns:a16="http://schemas.microsoft.com/office/drawing/2014/main" val="738624995"/>
                  </a:ext>
                </a:extLst>
              </a:tr>
              <a:tr h="382607">
                <a:tc rowSpan="4">
                  <a:txBody>
                    <a:bodyPr/>
                    <a:lstStyle/>
                    <a:p>
                      <a:pPr algn="ctr">
                        <a:lnSpc>
                          <a:spcPct val="107000"/>
                        </a:lnSpc>
                        <a:spcAft>
                          <a:spcPts val="800"/>
                        </a:spcAft>
                      </a:pPr>
                      <a:r>
                        <a:rPr lang="it-IT" sz="1600" b="1" dirty="0">
                          <a:solidFill>
                            <a:schemeClr val="tx1"/>
                          </a:solidFill>
                          <a:effectLst/>
                        </a:rPr>
                        <a:t>Comunicazione e</a:t>
                      </a:r>
                    </a:p>
                    <a:p>
                      <a:pPr algn="ctr">
                        <a:lnSpc>
                          <a:spcPct val="107000"/>
                        </a:lnSpc>
                        <a:spcAft>
                          <a:spcPts val="800"/>
                        </a:spcAft>
                      </a:pPr>
                      <a:r>
                        <a:rPr lang="it-IT" sz="1600" b="1" dirty="0">
                          <a:solidFill>
                            <a:schemeClr val="tx1"/>
                          </a:solidFill>
                          <a:effectLst/>
                        </a:rPr>
                        <a:t>Socializzazione</a:t>
                      </a:r>
                      <a:endParaRPr lang="it-IT" sz="1600" b="1"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tc>
                  <a:txBody>
                    <a:bodyPr/>
                    <a:lstStyle/>
                    <a:p>
                      <a:pPr>
                        <a:lnSpc>
                          <a:spcPct val="107000"/>
                        </a:lnSpc>
                        <a:spcAft>
                          <a:spcPts val="800"/>
                        </a:spcAft>
                      </a:pPr>
                      <a:r>
                        <a:rPr lang="it-IT" sz="1400" dirty="0">
                          <a:solidFill>
                            <a:schemeClr val="tx1"/>
                          </a:solidFill>
                          <a:effectLst/>
                        </a:rPr>
                        <a:t>Comunica e socializza esperienze e saperi, esercita l’ascolto attivo,  arricchisce e riorganizza le proprie idee</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20000"/>
                        <a:lumOff val="80000"/>
                      </a:schemeClr>
                    </a:solidFill>
                  </a:tcPr>
                </a:tc>
                <a:tc>
                  <a:txBody>
                    <a:bodyPr/>
                    <a:lstStyle/>
                    <a:p>
                      <a:pPr algn="ctr">
                        <a:lnSpc>
                          <a:spcPct val="107000"/>
                        </a:lnSpc>
                        <a:spcAft>
                          <a:spcPts val="800"/>
                        </a:spcAft>
                      </a:pPr>
                      <a:r>
                        <a:rPr lang="it-IT" sz="1600" dirty="0">
                          <a:solidFill>
                            <a:schemeClr val="tx1"/>
                          </a:solidFill>
                          <a:effectLst/>
                        </a:rPr>
                        <a:t>4</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extLst>
                  <a:ext uri="{0D108BD9-81ED-4DB2-BD59-A6C34878D82A}">
                    <a16:rowId xmlns:a16="http://schemas.microsoft.com/office/drawing/2014/main" val="784023571"/>
                  </a:ext>
                </a:extLst>
              </a:tr>
              <a:tr h="186824">
                <a:tc vMerge="1">
                  <a:txBody>
                    <a:bodyPr/>
                    <a:lstStyle/>
                    <a:p>
                      <a:endParaRPr lang="it-IT"/>
                    </a:p>
                  </a:txBody>
                  <a:tcPr/>
                </a:tc>
                <a:tc>
                  <a:txBody>
                    <a:bodyPr/>
                    <a:lstStyle/>
                    <a:p>
                      <a:pPr>
                        <a:lnSpc>
                          <a:spcPct val="107000"/>
                        </a:lnSpc>
                        <a:spcAft>
                          <a:spcPts val="800"/>
                        </a:spcAft>
                      </a:pPr>
                      <a:r>
                        <a:rPr lang="it-IT" sz="1400" dirty="0">
                          <a:solidFill>
                            <a:schemeClr val="tx1"/>
                          </a:solidFill>
                          <a:effectLst/>
                        </a:rPr>
                        <a:t>Comunica e socializza esperienze e saperi, esercita l’ascolto attivo</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20000"/>
                        <a:lumOff val="80000"/>
                      </a:schemeClr>
                    </a:solidFill>
                  </a:tcPr>
                </a:tc>
                <a:tc>
                  <a:txBody>
                    <a:bodyPr/>
                    <a:lstStyle/>
                    <a:p>
                      <a:pPr algn="ctr">
                        <a:lnSpc>
                          <a:spcPct val="107000"/>
                        </a:lnSpc>
                        <a:spcAft>
                          <a:spcPts val="800"/>
                        </a:spcAft>
                      </a:pPr>
                      <a:r>
                        <a:rPr lang="it-IT" sz="1600" dirty="0">
                          <a:solidFill>
                            <a:schemeClr val="tx1"/>
                          </a:solidFill>
                          <a:effectLst/>
                        </a:rPr>
                        <a:t>3</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extLst>
                  <a:ext uri="{0D108BD9-81ED-4DB2-BD59-A6C34878D82A}">
                    <a16:rowId xmlns:a16="http://schemas.microsoft.com/office/drawing/2014/main" val="208341992"/>
                  </a:ext>
                </a:extLst>
              </a:tr>
              <a:tr h="186824">
                <a:tc vMerge="1">
                  <a:txBody>
                    <a:bodyPr/>
                    <a:lstStyle/>
                    <a:p>
                      <a:endParaRPr lang="it-IT"/>
                    </a:p>
                  </a:txBody>
                  <a:tcPr/>
                </a:tc>
                <a:tc>
                  <a:txBody>
                    <a:bodyPr/>
                    <a:lstStyle/>
                    <a:p>
                      <a:pPr>
                        <a:lnSpc>
                          <a:spcPct val="107000"/>
                        </a:lnSpc>
                        <a:spcAft>
                          <a:spcPts val="800"/>
                        </a:spcAft>
                      </a:pPr>
                      <a:r>
                        <a:rPr lang="it-IT" sz="1400" dirty="0">
                          <a:solidFill>
                            <a:schemeClr val="tx1"/>
                          </a:solidFill>
                          <a:effectLst/>
                        </a:rPr>
                        <a:t>Comunicare socializza esperienze e saperi</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20000"/>
                        <a:lumOff val="80000"/>
                      </a:schemeClr>
                    </a:solidFill>
                  </a:tcPr>
                </a:tc>
                <a:tc>
                  <a:txBody>
                    <a:bodyPr/>
                    <a:lstStyle/>
                    <a:p>
                      <a:pPr algn="ctr">
                        <a:lnSpc>
                          <a:spcPct val="107000"/>
                        </a:lnSpc>
                        <a:spcAft>
                          <a:spcPts val="800"/>
                        </a:spcAft>
                      </a:pPr>
                      <a:r>
                        <a:rPr lang="it-IT" sz="1600" dirty="0">
                          <a:solidFill>
                            <a:schemeClr val="tx1"/>
                          </a:solidFill>
                          <a:effectLst/>
                        </a:rPr>
                        <a:t>2</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extLst>
                  <a:ext uri="{0D108BD9-81ED-4DB2-BD59-A6C34878D82A}">
                    <a16:rowId xmlns:a16="http://schemas.microsoft.com/office/drawing/2014/main" val="95077986"/>
                  </a:ext>
                </a:extLst>
              </a:tr>
              <a:tr h="186824">
                <a:tc vMerge="1">
                  <a:txBody>
                    <a:bodyPr/>
                    <a:lstStyle/>
                    <a:p>
                      <a:endParaRPr lang="it-IT"/>
                    </a:p>
                  </a:txBody>
                  <a:tcPr/>
                </a:tc>
                <a:tc>
                  <a:txBody>
                    <a:bodyPr/>
                    <a:lstStyle/>
                    <a:p>
                      <a:pPr>
                        <a:lnSpc>
                          <a:spcPct val="107000"/>
                        </a:lnSpc>
                        <a:spcAft>
                          <a:spcPts val="800"/>
                        </a:spcAft>
                      </a:pPr>
                      <a:r>
                        <a:rPr lang="it-IT" sz="1400" dirty="0">
                          <a:solidFill>
                            <a:schemeClr val="tx1"/>
                          </a:solidFill>
                          <a:effectLst/>
                        </a:rPr>
                        <a:t>Ha difficoltà a comunicare e socializzare esperienze e saperi</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4">
                        <a:lumMod val="20000"/>
                        <a:lumOff val="80000"/>
                      </a:schemeClr>
                    </a:solidFill>
                  </a:tcPr>
                </a:tc>
                <a:tc>
                  <a:txBody>
                    <a:bodyPr/>
                    <a:lstStyle/>
                    <a:p>
                      <a:pPr algn="ctr">
                        <a:lnSpc>
                          <a:spcPct val="107000"/>
                        </a:lnSpc>
                        <a:spcAft>
                          <a:spcPts val="800"/>
                        </a:spcAft>
                      </a:pPr>
                      <a:r>
                        <a:rPr lang="it-IT" sz="1600" dirty="0">
                          <a:solidFill>
                            <a:schemeClr val="tx1"/>
                          </a:solidFill>
                          <a:effectLst/>
                        </a:rPr>
                        <a:t>1</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4">
                        <a:lumMod val="20000"/>
                        <a:lumOff val="80000"/>
                      </a:schemeClr>
                    </a:solidFill>
                  </a:tcPr>
                </a:tc>
                <a:extLst>
                  <a:ext uri="{0D108BD9-81ED-4DB2-BD59-A6C34878D82A}">
                    <a16:rowId xmlns:a16="http://schemas.microsoft.com/office/drawing/2014/main" val="3169126206"/>
                  </a:ext>
                </a:extLst>
              </a:tr>
              <a:tr h="382607">
                <a:tc rowSpan="4">
                  <a:txBody>
                    <a:bodyPr/>
                    <a:lstStyle/>
                    <a:p>
                      <a:pPr>
                        <a:lnSpc>
                          <a:spcPct val="115000"/>
                        </a:lnSpc>
                        <a:spcAft>
                          <a:spcPts val="800"/>
                        </a:spcAft>
                      </a:pPr>
                      <a:r>
                        <a:rPr lang="it-IT" sz="1600" b="1" dirty="0">
                          <a:solidFill>
                            <a:schemeClr val="tx1"/>
                          </a:solidFill>
                          <a:effectLst/>
                        </a:rPr>
                        <a:t>Cittadinanza   </a:t>
                      </a:r>
                      <a:endParaRPr lang="it-IT" sz="1600" b="1"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tc>
                  <a:txBody>
                    <a:bodyPr/>
                    <a:lstStyle/>
                    <a:p>
                      <a:pPr>
                        <a:lnSpc>
                          <a:spcPct val="107000"/>
                        </a:lnSpc>
                        <a:spcAft>
                          <a:spcPts val="800"/>
                        </a:spcAft>
                      </a:pPr>
                      <a:r>
                        <a:rPr lang="it-IT" sz="1400" dirty="0">
                          <a:solidFill>
                            <a:schemeClr val="tx1"/>
                          </a:solidFill>
                          <a:effectLst/>
                        </a:rPr>
                        <a:t>Vive le regole come possibilità di esercizio positivo della libertà. Si impegna con dedizione sui temi di valore etico.</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5">
                        <a:lumMod val="40000"/>
                        <a:lumOff val="60000"/>
                      </a:schemeClr>
                    </a:solidFill>
                  </a:tcPr>
                </a:tc>
                <a:tc>
                  <a:txBody>
                    <a:bodyPr/>
                    <a:lstStyle/>
                    <a:p>
                      <a:pPr algn="ctr">
                        <a:lnSpc>
                          <a:spcPct val="107000"/>
                        </a:lnSpc>
                        <a:spcAft>
                          <a:spcPts val="800"/>
                        </a:spcAft>
                      </a:pPr>
                      <a:r>
                        <a:rPr lang="it-IT" sz="1600" dirty="0">
                          <a:solidFill>
                            <a:schemeClr val="tx1"/>
                          </a:solidFill>
                          <a:effectLst/>
                        </a:rPr>
                        <a:t>4</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extLst>
                  <a:ext uri="{0D108BD9-81ED-4DB2-BD59-A6C34878D82A}">
                    <a16:rowId xmlns:a16="http://schemas.microsoft.com/office/drawing/2014/main" val="3124659315"/>
                  </a:ext>
                </a:extLst>
              </a:tr>
              <a:tr h="382607">
                <a:tc vMerge="1">
                  <a:txBody>
                    <a:bodyPr/>
                    <a:lstStyle/>
                    <a:p>
                      <a:endParaRPr lang="it-IT"/>
                    </a:p>
                  </a:txBody>
                  <a:tcPr/>
                </a:tc>
                <a:tc>
                  <a:txBody>
                    <a:bodyPr/>
                    <a:lstStyle/>
                    <a:p>
                      <a:pPr>
                        <a:lnSpc>
                          <a:spcPct val="107000"/>
                        </a:lnSpc>
                        <a:spcAft>
                          <a:spcPts val="800"/>
                        </a:spcAft>
                      </a:pPr>
                      <a:r>
                        <a:rPr lang="it-IT" sz="1400" dirty="0">
                          <a:solidFill>
                            <a:schemeClr val="tx1"/>
                          </a:solidFill>
                          <a:effectLst/>
                        </a:rPr>
                        <a:t>Coglie il valore delle regole che rispetta con convinzione. Esprime una buona sensibilità etica riguardo alla vita sociale.</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5">
                        <a:lumMod val="40000"/>
                        <a:lumOff val="60000"/>
                      </a:schemeClr>
                    </a:solidFill>
                  </a:tcPr>
                </a:tc>
                <a:tc>
                  <a:txBody>
                    <a:bodyPr/>
                    <a:lstStyle/>
                    <a:p>
                      <a:pPr algn="ctr">
                        <a:lnSpc>
                          <a:spcPct val="107000"/>
                        </a:lnSpc>
                        <a:spcAft>
                          <a:spcPts val="800"/>
                        </a:spcAft>
                      </a:pPr>
                      <a:r>
                        <a:rPr lang="it-IT" sz="1600" dirty="0">
                          <a:solidFill>
                            <a:schemeClr val="tx1"/>
                          </a:solidFill>
                          <a:effectLst/>
                        </a:rPr>
                        <a:t>3</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extLst>
                  <a:ext uri="{0D108BD9-81ED-4DB2-BD59-A6C34878D82A}">
                    <a16:rowId xmlns:a16="http://schemas.microsoft.com/office/drawing/2014/main" val="3174212496"/>
                  </a:ext>
                </a:extLst>
              </a:tr>
              <a:tr h="382607">
                <a:tc vMerge="1">
                  <a:txBody>
                    <a:bodyPr/>
                    <a:lstStyle/>
                    <a:p>
                      <a:endParaRPr lang="it-IT"/>
                    </a:p>
                  </a:txBody>
                  <a:tcPr/>
                </a:tc>
                <a:tc>
                  <a:txBody>
                    <a:bodyPr/>
                    <a:lstStyle/>
                    <a:p>
                      <a:pPr>
                        <a:lnSpc>
                          <a:spcPct val="107000"/>
                        </a:lnSpc>
                        <a:spcAft>
                          <a:spcPts val="800"/>
                        </a:spcAft>
                      </a:pPr>
                      <a:r>
                        <a:rPr lang="it-IT" sz="1400" dirty="0">
                          <a:solidFill>
                            <a:schemeClr val="tx1"/>
                          </a:solidFill>
                          <a:effectLst/>
                        </a:rPr>
                        <a:t>Comprende il significato delle regole e si sforza di rispettarle. Esprime una sensibilità etica in riferimento ai fattori essenziali della vita sociale</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5">
                        <a:lumMod val="40000"/>
                        <a:lumOff val="60000"/>
                      </a:schemeClr>
                    </a:solidFill>
                  </a:tcPr>
                </a:tc>
                <a:tc>
                  <a:txBody>
                    <a:bodyPr/>
                    <a:lstStyle/>
                    <a:p>
                      <a:pPr algn="ctr">
                        <a:lnSpc>
                          <a:spcPct val="107000"/>
                        </a:lnSpc>
                        <a:spcAft>
                          <a:spcPts val="800"/>
                        </a:spcAft>
                      </a:pPr>
                      <a:r>
                        <a:rPr lang="it-IT" sz="1600" dirty="0">
                          <a:solidFill>
                            <a:schemeClr val="tx1"/>
                          </a:solidFill>
                          <a:effectLst/>
                        </a:rPr>
                        <a:t>2</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extLst>
                  <a:ext uri="{0D108BD9-81ED-4DB2-BD59-A6C34878D82A}">
                    <a16:rowId xmlns:a16="http://schemas.microsoft.com/office/drawing/2014/main" val="108412621"/>
                  </a:ext>
                </a:extLst>
              </a:tr>
              <a:tr h="382607">
                <a:tc vMerge="1">
                  <a:txBody>
                    <a:bodyPr/>
                    <a:lstStyle/>
                    <a:p>
                      <a:endParaRPr lang="it-IT"/>
                    </a:p>
                  </a:txBody>
                  <a:tcPr/>
                </a:tc>
                <a:tc>
                  <a:txBody>
                    <a:bodyPr/>
                    <a:lstStyle/>
                    <a:p>
                      <a:pPr>
                        <a:lnSpc>
                          <a:spcPct val="107000"/>
                        </a:lnSpc>
                        <a:spcAft>
                          <a:spcPts val="800"/>
                        </a:spcAft>
                      </a:pPr>
                      <a:r>
                        <a:rPr lang="it-IT" sz="1400" dirty="0">
                          <a:solidFill>
                            <a:schemeClr val="tx1"/>
                          </a:solidFill>
                          <a:effectLst/>
                        </a:rPr>
                        <a:t>Vive le regole come una costrizione e si impegna nei compiti affidati limitandosi alla propria sfera individuale  </a:t>
                      </a:r>
                      <a:endParaRPr lang="it-IT" sz="1400" dirty="0">
                        <a:solidFill>
                          <a:schemeClr val="tx1"/>
                        </a:solidFill>
                        <a:effectLst/>
                        <a:latin typeface="Calibri" panose="020F0502020204030204" pitchFamily="34" charset="0"/>
                        <a:ea typeface="Calibri" panose="020F0502020204030204" pitchFamily="34" charset="0"/>
                      </a:endParaRPr>
                    </a:p>
                  </a:txBody>
                  <a:tcPr marL="16991" marR="16991" marT="0" marB="0">
                    <a:solidFill>
                      <a:schemeClr val="accent5">
                        <a:lumMod val="40000"/>
                        <a:lumOff val="60000"/>
                      </a:schemeClr>
                    </a:solidFill>
                  </a:tcPr>
                </a:tc>
                <a:tc>
                  <a:txBody>
                    <a:bodyPr/>
                    <a:lstStyle/>
                    <a:p>
                      <a:pPr algn="ctr">
                        <a:lnSpc>
                          <a:spcPct val="107000"/>
                        </a:lnSpc>
                        <a:spcAft>
                          <a:spcPts val="800"/>
                        </a:spcAft>
                      </a:pPr>
                      <a:r>
                        <a:rPr lang="it-IT" sz="1600" dirty="0">
                          <a:solidFill>
                            <a:schemeClr val="tx1"/>
                          </a:solidFill>
                          <a:effectLst/>
                        </a:rPr>
                        <a:t>1</a:t>
                      </a:r>
                      <a:endParaRPr lang="it-IT" sz="1600" dirty="0">
                        <a:solidFill>
                          <a:schemeClr val="tx1"/>
                        </a:solidFill>
                        <a:effectLst/>
                        <a:latin typeface="Calibri" panose="020F0502020204030204" pitchFamily="34" charset="0"/>
                        <a:ea typeface="Calibri" panose="020F0502020204030204" pitchFamily="34" charset="0"/>
                      </a:endParaRPr>
                    </a:p>
                  </a:txBody>
                  <a:tcPr marL="16991" marR="16991" marT="0" marB="0" anchor="ctr">
                    <a:solidFill>
                      <a:schemeClr val="accent5">
                        <a:lumMod val="40000"/>
                        <a:lumOff val="60000"/>
                      </a:schemeClr>
                    </a:solidFill>
                  </a:tcPr>
                </a:tc>
                <a:extLst>
                  <a:ext uri="{0D108BD9-81ED-4DB2-BD59-A6C34878D82A}">
                    <a16:rowId xmlns:a16="http://schemas.microsoft.com/office/drawing/2014/main" val="1426859508"/>
                  </a:ext>
                </a:extLst>
              </a:tr>
            </a:tbl>
          </a:graphicData>
        </a:graphic>
      </p:graphicFrame>
    </p:spTree>
    <p:extLst>
      <p:ext uri="{BB962C8B-B14F-4D97-AF65-F5344CB8AC3E}">
        <p14:creationId xmlns:p14="http://schemas.microsoft.com/office/powerpoint/2010/main" val="3236178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2171CE-14AA-479A-A878-EC4022010A4F}"/>
              </a:ext>
            </a:extLst>
          </p:cNvPr>
          <p:cNvSpPr>
            <a:spLocks noGrp="1"/>
          </p:cNvSpPr>
          <p:nvPr>
            <p:ph type="title"/>
          </p:nvPr>
        </p:nvSpPr>
        <p:spPr>
          <a:xfrm>
            <a:off x="1024128" y="585216"/>
            <a:ext cx="9720072" cy="1123841"/>
          </a:xfrm>
          <a:solidFill>
            <a:srgbClr val="FFC000"/>
          </a:solidFill>
        </p:spPr>
        <p:txBody>
          <a:bodyPr>
            <a:normAutofit/>
          </a:bodyPr>
          <a:lstStyle/>
          <a:p>
            <a:r>
              <a:rPr lang="it-IT" sz="4400" dirty="0"/>
              <a:t>Valutazione delle competenze</a:t>
            </a:r>
          </a:p>
        </p:txBody>
      </p:sp>
      <p:sp>
        <p:nvSpPr>
          <p:cNvPr id="4" name="Segnaposto contenuto 2">
            <a:extLst>
              <a:ext uri="{FF2B5EF4-FFF2-40B4-BE49-F238E27FC236}">
                <a16:creationId xmlns:a16="http://schemas.microsoft.com/office/drawing/2014/main" id="{7C90C614-BBB7-4786-BC04-4479398A8EB4}"/>
              </a:ext>
            </a:extLst>
          </p:cNvPr>
          <p:cNvSpPr>
            <a:spLocks noGrp="1"/>
          </p:cNvSpPr>
          <p:nvPr>
            <p:ph idx="1"/>
          </p:nvPr>
        </p:nvSpPr>
        <p:spPr>
          <a:xfrm>
            <a:off x="1023938" y="2286000"/>
            <a:ext cx="9720262" cy="4022725"/>
          </a:xfrm>
          <a:noFill/>
        </p:spPr>
        <p:txBody>
          <a:bodyPr>
            <a:normAutofit fontScale="92500" lnSpcReduction="10000"/>
          </a:bodyPr>
          <a:lstStyle/>
          <a:p>
            <a:r>
              <a:rPr lang="it-IT" dirty="0"/>
              <a:t>La valutazione per competenze consiste nell’</a:t>
            </a:r>
            <a:r>
              <a:rPr lang="it-IT" dirty="0">
                <a:highlight>
                  <a:srgbClr val="00FFFF"/>
                </a:highlight>
              </a:rPr>
              <a:t>ancorare il giudizio ad azioni integre, reali ed adeguate </a:t>
            </a:r>
            <a:r>
              <a:rPr lang="it-IT" dirty="0"/>
              <a:t>che sollecitano l’allievo all’ingaggio in situazioni complesse, nelle quali mostra di saper mobilitare quanto è in suo possesso, e ciò che scopre via via nel reale, al fine di perseguire risultati giudicati positivamente. </a:t>
            </a:r>
          </a:p>
          <a:p>
            <a:r>
              <a:rPr lang="it-IT" dirty="0"/>
              <a:t>Queste prestazioni prendono il nome di </a:t>
            </a:r>
            <a:r>
              <a:rPr lang="it-IT" b="1" dirty="0">
                <a:highlight>
                  <a:srgbClr val="00FFFF"/>
                </a:highlight>
              </a:rPr>
              <a:t>compiti di realtà o compiti autentici</a:t>
            </a:r>
            <a:r>
              <a:rPr lang="it-IT" dirty="0"/>
              <a:t>, le cui caratteristiche sono la sfida, la criticità, il valore sociale e l’autoregolazione da parte degli allievi visti sia individualmente sia entro un gruppo cooperativo. </a:t>
            </a:r>
          </a:p>
          <a:p>
            <a:r>
              <a:rPr lang="it-IT" dirty="0">
                <a:ea typeface="Source Sans Pro" charset="0"/>
                <a:cs typeface="Source Sans Pro" charset="0"/>
              </a:rPr>
              <a:t>È quindi necessario, che, in sede di programmazione curricolare, vengano indicati le prestazioni reali e adeguate in grado di formare la “persona competente”.</a:t>
            </a:r>
          </a:p>
          <a:p>
            <a:r>
              <a:rPr lang="it-IT" dirty="0">
                <a:ea typeface="Source Sans Pro" charset="0"/>
                <a:cs typeface="Source Sans Pro" charset="0"/>
              </a:rPr>
              <a:t>Le </a:t>
            </a:r>
            <a:r>
              <a:rPr lang="it-IT" dirty="0">
                <a:highlight>
                  <a:srgbClr val="00FFFF"/>
                </a:highlight>
                <a:ea typeface="Source Sans Pro" charset="0"/>
                <a:cs typeface="Source Sans Pro" charset="0"/>
              </a:rPr>
              <a:t>evidenze</a:t>
            </a:r>
            <a:r>
              <a:rPr lang="it-IT" dirty="0">
                <a:ea typeface="Source Sans Pro" charset="0"/>
                <a:cs typeface="Source Sans Pro" charset="0"/>
              </a:rPr>
              <a:t> emergenti da questi compiti e dalle prove esperte / autentiche costituiscono il riferimento privilegiato del riconoscimento e della valutazione / certificazione delle competenze.</a:t>
            </a:r>
          </a:p>
          <a:p>
            <a:r>
              <a:rPr lang="it-IT" dirty="0">
                <a:ea typeface="Source Sans Pro" charset="0"/>
                <a:cs typeface="Source Sans Pro" charset="0"/>
              </a:rPr>
              <a:t>L’analisi della competenza risulta centrata su tre livelli: </a:t>
            </a:r>
            <a:r>
              <a:rPr lang="it-IT" dirty="0">
                <a:highlight>
                  <a:srgbClr val="00FFFF"/>
                </a:highlight>
                <a:ea typeface="Source Sans Pro" charset="0"/>
                <a:cs typeface="Source Sans Pro" charset="0"/>
              </a:rPr>
              <a:t>risorse, processi, atteggiamenti</a:t>
            </a:r>
            <a:r>
              <a:rPr lang="it-IT" dirty="0">
                <a:ea typeface="Source Sans Pro" charset="0"/>
                <a:cs typeface="Source Sans Pro" charset="0"/>
              </a:rPr>
              <a:t>.</a:t>
            </a:r>
          </a:p>
          <a:p>
            <a:endParaRPr lang="it-IT" dirty="0"/>
          </a:p>
        </p:txBody>
      </p:sp>
    </p:spTree>
    <p:extLst>
      <p:ext uri="{BB962C8B-B14F-4D97-AF65-F5344CB8AC3E}">
        <p14:creationId xmlns:p14="http://schemas.microsoft.com/office/powerpoint/2010/main" val="32719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D04B41CC-475C-424D-8AF4-FDB37F1A9283}"/>
              </a:ext>
            </a:extLst>
          </p:cNvPr>
          <p:cNvGraphicFramePr>
            <a:graphicFrameLocks noGrp="1"/>
          </p:cNvGraphicFramePr>
          <p:nvPr>
            <p:extLst>
              <p:ext uri="{D42A27DB-BD31-4B8C-83A1-F6EECF244321}">
                <p14:modId xmlns:p14="http://schemas.microsoft.com/office/powerpoint/2010/main" val="1876552688"/>
              </p:ext>
            </p:extLst>
          </p:nvPr>
        </p:nvGraphicFramePr>
        <p:xfrm>
          <a:off x="589051" y="1202076"/>
          <a:ext cx="11013898" cy="5151363"/>
        </p:xfrm>
        <a:graphic>
          <a:graphicData uri="http://schemas.openxmlformats.org/drawingml/2006/table">
            <a:tbl>
              <a:tblPr firstRow="1" firstCol="1" bandRow="1">
                <a:tableStyleId>{5C22544A-7EE6-4342-B048-85BDC9FD1C3A}</a:tableStyleId>
              </a:tblPr>
              <a:tblGrid>
                <a:gridCol w="1140205">
                  <a:extLst>
                    <a:ext uri="{9D8B030D-6E8A-4147-A177-3AD203B41FA5}">
                      <a16:colId xmlns:a16="http://schemas.microsoft.com/office/drawing/2014/main" val="1197067802"/>
                    </a:ext>
                  </a:extLst>
                </a:gridCol>
                <a:gridCol w="3993521">
                  <a:extLst>
                    <a:ext uri="{9D8B030D-6E8A-4147-A177-3AD203B41FA5}">
                      <a16:colId xmlns:a16="http://schemas.microsoft.com/office/drawing/2014/main" val="3605195977"/>
                    </a:ext>
                  </a:extLst>
                </a:gridCol>
                <a:gridCol w="761680">
                  <a:extLst>
                    <a:ext uri="{9D8B030D-6E8A-4147-A177-3AD203B41FA5}">
                      <a16:colId xmlns:a16="http://schemas.microsoft.com/office/drawing/2014/main" val="3180672217"/>
                    </a:ext>
                  </a:extLst>
                </a:gridCol>
                <a:gridCol w="1965137">
                  <a:extLst>
                    <a:ext uri="{9D8B030D-6E8A-4147-A177-3AD203B41FA5}">
                      <a16:colId xmlns:a16="http://schemas.microsoft.com/office/drawing/2014/main" val="3322460795"/>
                    </a:ext>
                  </a:extLst>
                </a:gridCol>
                <a:gridCol w="1569062">
                  <a:extLst>
                    <a:ext uri="{9D8B030D-6E8A-4147-A177-3AD203B41FA5}">
                      <a16:colId xmlns:a16="http://schemas.microsoft.com/office/drawing/2014/main" val="1340029286"/>
                    </a:ext>
                  </a:extLst>
                </a:gridCol>
                <a:gridCol w="502710">
                  <a:extLst>
                    <a:ext uri="{9D8B030D-6E8A-4147-A177-3AD203B41FA5}">
                      <a16:colId xmlns:a16="http://schemas.microsoft.com/office/drawing/2014/main" val="1879988066"/>
                    </a:ext>
                  </a:extLst>
                </a:gridCol>
                <a:gridCol w="548409">
                  <a:extLst>
                    <a:ext uri="{9D8B030D-6E8A-4147-A177-3AD203B41FA5}">
                      <a16:colId xmlns:a16="http://schemas.microsoft.com/office/drawing/2014/main" val="3725649619"/>
                    </a:ext>
                  </a:extLst>
                </a:gridCol>
                <a:gridCol w="533174">
                  <a:extLst>
                    <a:ext uri="{9D8B030D-6E8A-4147-A177-3AD203B41FA5}">
                      <a16:colId xmlns:a16="http://schemas.microsoft.com/office/drawing/2014/main" val="4131678110"/>
                    </a:ext>
                  </a:extLst>
                </a:gridCol>
              </a:tblGrid>
              <a:tr h="615838">
                <a:tc rowSpan="2">
                  <a:txBody>
                    <a:bodyPr/>
                    <a:lstStyle/>
                    <a:p>
                      <a:pPr algn="just">
                        <a:lnSpc>
                          <a:spcPct val="107000"/>
                        </a:lnSpc>
                        <a:spcAft>
                          <a:spcPts val="0"/>
                        </a:spcAft>
                      </a:pPr>
                      <a:r>
                        <a:rPr lang="it-IT" sz="1600" dirty="0">
                          <a:solidFill>
                            <a:schemeClr val="tx1"/>
                          </a:solidFill>
                          <a:effectLst/>
                        </a:rPr>
                        <a:t> </a:t>
                      </a:r>
                    </a:p>
                    <a:p>
                      <a:pPr algn="just">
                        <a:lnSpc>
                          <a:spcPct val="107000"/>
                        </a:lnSpc>
                        <a:spcAft>
                          <a:spcPts val="0"/>
                        </a:spcAft>
                      </a:pPr>
                      <a:r>
                        <a:rPr lang="it-IT" sz="1600" dirty="0">
                          <a:solidFill>
                            <a:schemeClr val="tx1"/>
                          </a:solidFill>
                          <a:effectLst/>
                        </a:rPr>
                        <a:t>Allievi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60000"/>
                        <a:lumOff val="40000"/>
                      </a:schemeClr>
                    </a:solidFill>
                  </a:tcPr>
                </a:tc>
                <a:tc rowSpan="2">
                  <a:txBody>
                    <a:bodyPr/>
                    <a:lstStyle/>
                    <a:p>
                      <a:pPr algn="ctr">
                        <a:lnSpc>
                          <a:spcPct val="107000"/>
                        </a:lnSpc>
                        <a:spcAft>
                          <a:spcPts val="0"/>
                        </a:spcAft>
                      </a:pPr>
                      <a:r>
                        <a:rPr lang="it-IT" sz="1600" dirty="0">
                          <a:solidFill>
                            <a:schemeClr val="tx1"/>
                          </a:solidFill>
                          <a:effectLst/>
                        </a:rPr>
                        <a:t> Evidenze delle competenze</a:t>
                      </a:r>
                    </a:p>
                    <a:p>
                      <a:pPr algn="ctr">
                        <a:lnSpc>
                          <a:spcPct val="107000"/>
                        </a:lnSpc>
                        <a:spcAft>
                          <a:spcPts val="0"/>
                        </a:spcAft>
                      </a:pPr>
                      <a:r>
                        <a:rPr lang="it-IT" sz="1600" dirty="0">
                          <a:solidFill>
                            <a:schemeClr val="tx1"/>
                          </a:solidFill>
                          <a:effectLst/>
                        </a:rPr>
                        <a:t>(compiti di realtà, prove autentiche, progetti, eventi, scambi…) </a:t>
                      </a:r>
                    </a:p>
                  </a:txBody>
                  <a:tcPr marL="68580" marR="68580" marT="0" marB="0">
                    <a:solidFill>
                      <a:schemeClr val="accent5">
                        <a:lumMod val="60000"/>
                        <a:lumOff val="40000"/>
                      </a:schemeClr>
                    </a:solidFill>
                  </a:tcPr>
                </a:tc>
                <a:tc rowSpan="2">
                  <a:txBody>
                    <a:bodyPr/>
                    <a:lstStyle/>
                    <a:p>
                      <a:pPr algn="ctr">
                        <a:lnSpc>
                          <a:spcPct val="107000"/>
                        </a:lnSpc>
                        <a:spcAft>
                          <a:spcPts val="0"/>
                        </a:spcAft>
                      </a:pPr>
                      <a:r>
                        <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Data </a:t>
                      </a:r>
                    </a:p>
                  </a:txBody>
                  <a:tcPr marL="68580" marR="68580" marT="0" marB="0">
                    <a:solidFill>
                      <a:schemeClr val="accent5">
                        <a:lumMod val="60000"/>
                        <a:lumOff val="40000"/>
                      </a:schemeClr>
                    </a:solidFill>
                  </a:tcPr>
                </a:tc>
                <a:tc rowSpan="2">
                  <a:txBody>
                    <a:bodyPr/>
                    <a:lstStyle/>
                    <a:p>
                      <a:pPr algn="ctr">
                        <a:lnSpc>
                          <a:spcPct val="107000"/>
                        </a:lnSpc>
                        <a:spcAft>
                          <a:spcPts val="0"/>
                        </a:spcAft>
                      </a:pPr>
                      <a:r>
                        <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Competenze chiave mobilitate</a:t>
                      </a:r>
                    </a:p>
                  </a:txBody>
                  <a:tcPr marL="68580" marR="68580" marT="0" marB="0">
                    <a:solidFill>
                      <a:schemeClr val="accent5">
                        <a:lumMod val="60000"/>
                        <a:lumOff val="40000"/>
                      </a:schemeClr>
                    </a:solidFill>
                  </a:tcPr>
                </a:tc>
                <a:tc rowSpan="2">
                  <a:txBody>
                    <a:bodyPr/>
                    <a:lstStyle/>
                    <a:p>
                      <a:pPr marL="0" marR="0" lvl="0" indent="0" algn="ctr" defTabSz="861890" rtl="0" eaLnBrk="1" fontAlgn="auto" latinLnBrk="0" hangingPunct="1">
                        <a:lnSpc>
                          <a:spcPct val="107000"/>
                        </a:lnSpc>
                        <a:spcBef>
                          <a:spcPts val="0"/>
                        </a:spcBef>
                        <a:spcAft>
                          <a:spcPts val="0"/>
                        </a:spcAft>
                        <a:buClrTx/>
                        <a:buSzTx/>
                        <a:buFontTx/>
                        <a:buNone/>
                        <a:tabLst/>
                        <a:defRPr/>
                      </a:pPr>
                      <a:r>
                        <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Docenti e tutor coinvolti</a:t>
                      </a:r>
                    </a:p>
                    <a:p>
                      <a:pPr algn="ctr">
                        <a:lnSpc>
                          <a:spcPct val="107000"/>
                        </a:lnSpc>
                        <a:spcAft>
                          <a:spcPts val="0"/>
                        </a:spcAft>
                      </a:pP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60000"/>
                        <a:lumOff val="40000"/>
                      </a:schemeClr>
                    </a:solidFill>
                  </a:tcPr>
                </a:tc>
                <a:tc gridSpan="3">
                  <a:txBody>
                    <a:bodyPr/>
                    <a:lstStyle/>
                    <a:p>
                      <a:pPr algn="ctr">
                        <a:lnSpc>
                          <a:spcPct val="107000"/>
                        </a:lnSpc>
                        <a:spcAft>
                          <a:spcPts val="0"/>
                        </a:spcAft>
                      </a:pPr>
                      <a:r>
                        <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Modalità </a:t>
                      </a:r>
                    </a:p>
                  </a:txBody>
                  <a:tcPr marL="68580" marR="68580" marT="0" marB="0">
                    <a:solidFill>
                      <a:schemeClr val="accent5">
                        <a:lumMod val="60000"/>
                        <a:lumOff val="40000"/>
                      </a:schemeClr>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243689453"/>
                  </a:ext>
                </a:extLst>
              </a:tr>
              <a:tr h="471455">
                <a:tc vMerge="1">
                  <a:txBody>
                    <a:bodyPr/>
                    <a:lstStyle/>
                    <a:p>
                      <a:endParaRPr lang="it-IT"/>
                    </a:p>
                  </a:txBody>
                  <a:tcPr/>
                </a:tc>
                <a:tc vMerge="1">
                  <a:txBody>
                    <a:bodyPr/>
                    <a:lstStyle/>
                    <a:p>
                      <a:endParaRPr lang="it-IT"/>
                    </a:p>
                  </a:txBody>
                  <a:tcPr/>
                </a:tc>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gn="just">
                        <a:lnSpc>
                          <a:spcPct val="107000"/>
                        </a:lnSpc>
                        <a:spcAft>
                          <a:spcPts val="0"/>
                        </a:spcAft>
                      </a:pPr>
                      <a:r>
                        <a:rPr lang="it-IT" sz="1600" dirty="0" err="1">
                          <a:solidFill>
                            <a:schemeClr val="tx1"/>
                          </a:solidFill>
                          <a:effectLst/>
                        </a:rPr>
                        <a:t>ind</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just">
                        <a:lnSpc>
                          <a:spcPct val="107000"/>
                        </a:lnSpc>
                        <a:spcAft>
                          <a:spcPts val="0"/>
                        </a:spcAft>
                      </a:pPr>
                      <a:r>
                        <a:rPr lang="it-IT" sz="1600" dirty="0">
                          <a:solidFill>
                            <a:schemeClr val="tx1"/>
                          </a:solidFill>
                          <a:effectLst/>
                        </a:rPr>
                        <a:t>gru</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just">
                        <a:lnSpc>
                          <a:spcPct val="107000"/>
                        </a:lnSpc>
                        <a:spcAft>
                          <a:spcPts val="0"/>
                        </a:spcAft>
                      </a:pPr>
                      <a:r>
                        <a:rPr lang="it-IT" sz="1600" dirty="0" err="1">
                          <a:solidFill>
                            <a:schemeClr val="tx1"/>
                          </a:solidFill>
                          <a:effectLst/>
                        </a:rPr>
                        <a:t>cla</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2146360241"/>
                  </a:ext>
                </a:extLst>
              </a:tr>
              <a:tr h="812814">
                <a:tc>
                  <a:txBody>
                    <a:bodyPr/>
                    <a:lstStyle/>
                    <a:p>
                      <a:pPr algn="just">
                        <a:lnSpc>
                          <a:spcPct val="107000"/>
                        </a:lnSpc>
                        <a:spcAft>
                          <a:spcPts val="0"/>
                        </a:spcAft>
                      </a:pPr>
                      <a:r>
                        <a:rPr lang="it-IT" sz="1100">
                          <a:solidFill>
                            <a:schemeClr val="tx1"/>
                          </a:solidFill>
                          <a:effectLst/>
                        </a:rPr>
                        <a:t> </a:t>
                      </a: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1194162313"/>
                  </a:ext>
                </a:extLst>
              </a:tr>
              <a:tr h="812814">
                <a:tc>
                  <a:txBody>
                    <a:bodyPr/>
                    <a:lstStyle/>
                    <a:p>
                      <a:pPr algn="ctr">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r>
                        <a:rPr lang="it-IT" sz="1100">
                          <a:solidFill>
                            <a:schemeClr val="tx1"/>
                          </a:solidFill>
                          <a:effectLst/>
                        </a:rPr>
                        <a:t> </a:t>
                      </a: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r>
                        <a:rPr lang="it-IT" sz="1100">
                          <a:solidFill>
                            <a:schemeClr val="tx1"/>
                          </a:solidFill>
                          <a:effectLst/>
                        </a:rPr>
                        <a:t> </a:t>
                      </a: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ctr">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320574141"/>
                  </a:ext>
                </a:extLst>
              </a:tr>
              <a:tr h="812814">
                <a:tc>
                  <a:txBody>
                    <a:bodyPr/>
                    <a:lstStyle/>
                    <a:p>
                      <a:pPr algn="just">
                        <a:lnSpc>
                          <a:spcPct val="107000"/>
                        </a:lnSpc>
                        <a:spcAft>
                          <a:spcPts val="0"/>
                        </a:spcAft>
                      </a:pPr>
                      <a:endParaRPr lang="it-IT" sz="1100" dirty="0">
                        <a:solidFill>
                          <a:schemeClr val="tx1"/>
                        </a:solidFill>
                        <a:effectLst/>
                      </a:endParaRPr>
                    </a:p>
                  </a:txBody>
                  <a:tcPr marL="68580" marR="68580" marT="0" marB="0">
                    <a:solidFill>
                      <a:schemeClr val="accent5">
                        <a:lumMod val="40000"/>
                        <a:lumOff val="60000"/>
                      </a:schemeClr>
                    </a:solidFill>
                  </a:tcPr>
                </a:tc>
                <a:tc>
                  <a:txBody>
                    <a:bodyPr/>
                    <a:lstStyle/>
                    <a:p>
                      <a:pPr algn="just">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r>
                        <a:rPr lang="it-IT" sz="1100">
                          <a:solidFill>
                            <a:schemeClr val="tx1"/>
                          </a:solidFill>
                          <a:effectLst/>
                        </a:rPr>
                        <a:t> </a:t>
                      </a: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r>
                        <a:rPr lang="it-IT" sz="1100" dirty="0">
                          <a:solidFill>
                            <a:schemeClr val="tx1"/>
                          </a:solidFill>
                          <a:effectLst/>
                        </a:rPr>
                        <a:t> </a:t>
                      </a: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2728733584"/>
                  </a:ext>
                </a:extLst>
              </a:tr>
              <a:tr h="812814">
                <a:tc>
                  <a:txBody>
                    <a:bodyPr/>
                    <a:lstStyle/>
                    <a:p>
                      <a:pPr algn="just">
                        <a:lnSpc>
                          <a:spcPct val="107000"/>
                        </a:lnSpc>
                        <a:spcAft>
                          <a:spcPts val="0"/>
                        </a:spcAft>
                      </a:pPr>
                      <a:endParaRPr lang="it-IT" sz="1100" dirty="0">
                        <a:solidFill>
                          <a:schemeClr val="tx1"/>
                        </a:solidFill>
                        <a:effectLst/>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3481340981"/>
                  </a:ext>
                </a:extLst>
              </a:tr>
              <a:tr h="812814">
                <a:tc>
                  <a:txBody>
                    <a:bodyPr/>
                    <a:lstStyle/>
                    <a:p>
                      <a:pPr algn="just">
                        <a:lnSpc>
                          <a:spcPct val="107000"/>
                        </a:lnSpc>
                        <a:spcAft>
                          <a:spcPts val="0"/>
                        </a:spcAft>
                      </a:pPr>
                      <a:endParaRPr lang="it-IT" sz="1100" dirty="0">
                        <a:solidFill>
                          <a:schemeClr val="tx1"/>
                        </a:solidFill>
                        <a:effectLst/>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07000"/>
                        </a:lnSpc>
                        <a:spcAft>
                          <a:spcPts val="0"/>
                        </a:spcAft>
                      </a:pPr>
                      <a:endParaRPr lang="it-IT"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1289252796"/>
                  </a:ext>
                </a:extLst>
              </a:tr>
            </a:tbl>
          </a:graphicData>
        </a:graphic>
      </p:graphicFrame>
      <p:sp>
        <p:nvSpPr>
          <p:cNvPr id="3" name="CasellaDiTesto 2">
            <a:extLst>
              <a:ext uri="{FF2B5EF4-FFF2-40B4-BE49-F238E27FC236}">
                <a16:creationId xmlns:a16="http://schemas.microsoft.com/office/drawing/2014/main" id="{544B316B-8260-4E92-A9AA-5A3FE10D8C6D}"/>
              </a:ext>
            </a:extLst>
          </p:cNvPr>
          <p:cNvSpPr txBox="1"/>
          <p:nvPr/>
        </p:nvSpPr>
        <p:spPr>
          <a:xfrm>
            <a:off x="589051" y="400691"/>
            <a:ext cx="11013898" cy="646331"/>
          </a:xfrm>
          <a:prstGeom prst="rect">
            <a:avLst/>
          </a:prstGeom>
          <a:solidFill>
            <a:srgbClr val="FFC000"/>
          </a:solidFill>
        </p:spPr>
        <p:txBody>
          <a:bodyPr wrap="square" rtlCol="0">
            <a:spAutoFit/>
          </a:bodyPr>
          <a:lstStyle/>
          <a:p>
            <a:pPr algn="ctr"/>
            <a:r>
              <a:rPr lang="it-IT" b="1" dirty="0"/>
              <a:t>Scheda di documentazione dei compiti significativi realizzati dagli allievi</a:t>
            </a:r>
          </a:p>
          <a:p>
            <a:pPr algn="ctr"/>
            <a:r>
              <a:rPr lang="it-IT" b="1" dirty="0"/>
              <a:t>In vista della valutazione e certificazione delle competenze </a:t>
            </a:r>
          </a:p>
        </p:txBody>
      </p:sp>
    </p:spTree>
    <p:extLst>
      <p:ext uri="{BB962C8B-B14F-4D97-AF65-F5344CB8AC3E}">
        <p14:creationId xmlns:p14="http://schemas.microsoft.com/office/powerpoint/2010/main" val="2479598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E7C9D4-2572-4CCF-9780-C0A7649C7CE1}"/>
              </a:ext>
            </a:extLst>
          </p:cNvPr>
          <p:cNvSpPr>
            <a:spLocks noGrp="1"/>
          </p:cNvSpPr>
          <p:nvPr>
            <p:ph type="title"/>
          </p:nvPr>
        </p:nvSpPr>
        <p:spPr>
          <a:xfrm>
            <a:off x="1024128" y="585216"/>
            <a:ext cx="9720072" cy="1091184"/>
          </a:xfrm>
          <a:solidFill>
            <a:srgbClr val="FFC000"/>
          </a:solidFill>
        </p:spPr>
        <p:txBody>
          <a:bodyPr>
            <a:normAutofit/>
          </a:bodyPr>
          <a:lstStyle/>
          <a:p>
            <a:pPr algn="ctr"/>
            <a:r>
              <a:rPr lang="it-IT" sz="3600" dirty="0"/>
              <a:t> TRE </a:t>
            </a:r>
            <a:r>
              <a:rPr lang="it-IT" sz="3600" dirty="0" err="1"/>
              <a:t>CRITICITà</a:t>
            </a:r>
            <a:endParaRPr lang="it-IT" sz="3600" dirty="0"/>
          </a:p>
        </p:txBody>
      </p:sp>
      <p:sp>
        <p:nvSpPr>
          <p:cNvPr id="3" name="Segnaposto contenuto 2">
            <a:extLst>
              <a:ext uri="{FF2B5EF4-FFF2-40B4-BE49-F238E27FC236}">
                <a16:creationId xmlns:a16="http://schemas.microsoft.com/office/drawing/2014/main" id="{76EBC70D-8495-46CE-B2D9-E65ECEF1FD0A}"/>
              </a:ext>
            </a:extLst>
          </p:cNvPr>
          <p:cNvSpPr>
            <a:spLocks noGrp="1"/>
          </p:cNvSpPr>
          <p:nvPr>
            <p:ph idx="1"/>
          </p:nvPr>
        </p:nvSpPr>
        <p:spPr/>
        <p:txBody>
          <a:bodyPr>
            <a:normAutofit/>
          </a:bodyPr>
          <a:lstStyle/>
          <a:p>
            <a:pPr marL="457200" indent="-457200">
              <a:buFont typeface="+mj-lt"/>
              <a:buAutoNum type="arabicPeriod"/>
            </a:pPr>
            <a:endParaRPr lang="it-IT" sz="3200" dirty="0"/>
          </a:p>
          <a:p>
            <a:pPr marL="457200" indent="-457200">
              <a:buFont typeface="+mj-lt"/>
              <a:buAutoNum type="arabicPeriod"/>
            </a:pPr>
            <a:r>
              <a:rPr lang="it-IT" sz="3200" dirty="0"/>
              <a:t>Campi di evidenze mancanti </a:t>
            </a:r>
          </a:p>
          <a:p>
            <a:pPr marL="457200" indent="-457200">
              <a:buFont typeface="+mj-lt"/>
              <a:buAutoNum type="arabicPeriod"/>
            </a:pPr>
            <a:r>
              <a:rPr lang="it-IT" sz="3200" dirty="0"/>
              <a:t>Allievi scomparsi </a:t>
            </a:r>
          </a:p>
          <a:p>
            <a:pPr marL="457200" indent="-457200">
              <a:buFont typeface="+mj-lt"/>
              <a:buAutoNum type="arabicPeriod"/>
            </a:pPr>
            <a:r>
              <a:rPr lang="it-IT" sz="3200" dirty="0"/>
              <a:t>Project Work / elaborato per l’esame</a:t>
            </a:r>
          </a:p>
        </p:txBody>
      </p:sp>
    </p:spTree>
    <p:extLst>
      <p:ext uri="{BB962C8B-B14F-4D97-AF65-F5344CB8AC3E}">
        <p14:creationId xmlns:p14="http://schemas.microsoft.com/office/powerpoint/2010/main" val="1109407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11F430-ADC7-4EBE-A947-4AF518B63A5C}"/>
              </a:ext>
            </a:extLst>
          </p:cNvPr>
          <p:cNvSpPr>
            <a:spLocks noGrp="1"/>
          </p:cNvSpPr>
          <p:nvPr>
            <p:ph type="title"/>
          </p:nvPr>
        </p:nvSpPr>
        <p:spPr>
          <a:xfrm>
            <a:off x="1024128" y="585216"/>
            <a:ext cx="9720072" cy="786384"/>
          </a:xfrm>
          <a:solidFill>
            <a:srgbClr val="FFFF00"/>
          </a:solidFill>
        </p:spPr>
        <p:txBody>
          <a:bodyPr>
            <a:normAutofit/>
          </a:bodyPr>
          <a:lstStyle/>
          <a:p>
            <a:pPr algn="ctr"/>
            <a:r>
              <a:rPr lang="it-IT" sz="3600" dirty="0"/>
              <a:t>1) Campi di evidenze mancanti </a:t>
            </a:r>
          </a:p>
        </p:txBody>
      </p:sp>
      <p:sp>
        <p:nvSpPr>
          <p:cNvPr id="3" name="Segnaposto contenuto 2">
            <a:extLst>
              <a:ext uri="{FF2B5EF4-FFF2-40B4-BE49-F238E27FC236}">
                <a16:creationId xmlns:a16="http://schemas.microsoft.com/office/drawing/2014/main" id="{F0D4DD8A-7F1C-41DC-ABCA-80514038DA2F}"/>
              </a:ext>
            </a:extLst>
          </p:cNvPr>
          <p:cNvSpPr>
            <a:spLocks noGrp="1"/>
          </p:cNvSpPr>
          <p:nvPr>
            <p:ph idx="1"/>
          </p:nvPr>
        </p:nvSpPr>
        <p:spPr/>
        <p:txBody>
          <a:bodyPr>
            <a:normAutofit fontScale="85000" lnSpcReduction="20000"/>
          </a:bodyPr>
          <a:lstStyle/>
          <a:p>
            <a:r>
              <a:rPr lang="it-IT" dirty="0"/>
              <a:t>Per valutare l’intero arco dei saperi e delle competenze previsti nei traguardi formativi, è necessario che l’attività didattica abbia sollecitato gli allievi a produrre evidenze su tutti questi campi.</a:t>
            </a:r>
          </a:p>
          <a:p>
            <a:r>
              <a:rPr lang="it-IT" dirty="0"/>
              <a:t>Nella Didattica a Distanza è possibile che siano carenti  evidenze riferite a:</a:t>
            </a:r>
          </a:p>
          <a:p>
            <a:pPr marL="457200" indent="-457200">
              <a:buFont typeface="+mj-lt"/>
              <a:buAutoNum type="arabicPeriod"/>
            </a:pPr>
            <a:r>
              <a:rPr lang="it-IT" dirty="0"/>
              <a:t>apprendimenti e competenze che richiedano un’attività di laboratorio, specie di natura  professionale</a:t>
            </a:r>
          </a:p>
          <a:p>
            <a:pPr marL="457200" indent="-457200">
              <a:buFont typeface="+mj-lt"/>
              <a:buAutoNum type="arabicPeriod"/>
            </a:pPr>
            <a:r>
              <a:rPr lang="it-IT" dirty="0"/>
              <a:t>attività che richiedano un lavoro cooperativo tra gli allievi</a:t>
            </a:r>
          </a:p>
          <a:p>
            <a:pPr marL="457200" indent="-457200">
              <a:buFont typeface="+mj-lt"/>
              <a:buAutoNum type="arabicPeriod"/>
            </a:pPr>
            <a:r>
              <a:rPr lang="it-IT" dirty="0"/>
              <a:t>attività relative alle competenze civiche e sociali.</a:t>
            </a:r>
          </a:p>
          <a:p>
            <a:pPr marL="0" indent="0">
              <a:buNone/>
            </a:pPr>
            <a:r>
              <a:rPr lang="it-IT" dirty="0">
                <a:highlight>
                  <a:srgbClr val="00FF00"/>
                </a:highlight>
              </a:rPr>
              <a:t>È necessario segnalare queste evidenze mancanti e proporre integrazioni alla didattica da realizzare da qui allo scrutinio finale. </a:t>
            </a:r>
          </a:p>
          <a:p>
            <a:pPr marL="0" indent="0">
              <a:buNone/>
            </a:pPr>
            <a:r>
              <a:rPr lang="it-IT" dirty="0"/>
              <a:t>Circa la parte professionale, si può pensare ad una UdA on line centrata su un problema reale  significativo che preveda un lavoro in parte cooperativo entro un piccolo gruppo di allievi (es.: mettere a norma un negozio commerciale garantendo la sicurezza sanitaria di operatori e clienti).</a:t>
            </a:r>
          </a:p>
        </p:txBody>
      </p:sp>
    </p:spTree>
    <p:extLst>
      <p:ext uri="{BB962C8B-B14F-4D97-AF65-F5344CB8AC3E}">
        <p14:creationId xmlns:p14="http://schemas.microsoft.com/office/powerpoint/2010/main" val="1579396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D166ED-08C3-4738-9D9E-9A1C6CD78A49}"/>
              </a:ext>
            </a:extLst>
          </p:cNvPr>
          <p:cNvSpPr>
            <a:spLocks noGrp="1"/>
          </p:cNvSpPr>
          <p:nvPr>
            <p:ph type="title"/>
          </p:nvPr>
        </p:nvSpPr>
        <p:spPr>
          <a:xfrm>
            <a:off x="1024128" y="585216"/>
            <a:ext cx="9720072" cy="764613"/>
          </a:xfrm>
          <a:solidFill>
            <a:srgbClr val="FFFF00"/>
          </a:solidFill>
        </p:spPr>
        <p:txBody>
          <a:bodyPr>
            <a:normAutofit/>
          </a:bodyPr>
          <a:lstStyle/>
          <a:p>
            <a:pPr algn="ctr"/>
            <a:r>
              <a:rPr lang="it-IT" sz="3600" dirty="0"/>
              <a:t>2) Allievi scomparsi </a:t>
            </a:r>
          </a:p>
        </p:txBody>
      </p:sp>
      <p:sp>
        <p:nvSpPr>
          <p:cNvPr id="3" name="Segnaposto contenuto 2">
            <a:extLst>
              <a:ext uri="{FF2B5EF4-FFF2-40B4-BE49-F238E27FC236}">
                <a16:creationId xmlns:a16="http://schemas.microsoft.com/office/drawing/2014/main" id="{FBFCA613-2AF8-4037-9BB6-94445B319A48}"/>
              </a:ext>
            </a:extLst>
          </p:cNvPr>
          <p:cNvSpPr>
            <a:spLocks noGrp="1"/>
          </p:cNvSpPr>
          <p:nvPr>
            <p:ph idx="1"/>
          </p:nvPr>
        </p:nvSpPr>
        <p:spPr/>
        <p:txBody>
          <a:bodyPr>
            <a:normAutofit fontScale="92500"/>
          </a:bodyPr>
          <a:lstStyle/>
          <a:p>
            <a:r>
              <a:rPr lang="it-IT" dirty="0"/>
              <a:t>Le statistiche ci dicono che al 10 al 20% degli allievi sono scomparsi con il confinamento domestico. Si tratta di un caso imprevisto di dispersione scolastica. </a:t>
            </a:r>
          </a:p>
          <a:p>
            <a:r>
              <a:rPr lang="it-IT" dirty="0"/>
              <a:t>Evidentemente, i tentativi di contatto posti in atto dagli insegnanti e dalla segreteria didattica non hanno sortito gli effetti sperati. </a:t>
            </a:r>
          </a:p>
          <a:p>
            <a:r>
              <a:rPr lang="it-IT" dirty="0"/>
              <a:t>Questi allievi, forse illusi dalle voci circolanti, e sovente non sollecitati dalle famiglie nel loro dovere scolastico, rischiano la bocciatura o, se di V, un’ammissione all’esame con una votazione esigua. È necessario quindi far pervenire loro con certezza (magari tramite il Comune) un messaggio che comunichi la necessità di sostenere una prova straordinaria precedente allo scrutinio con l’indicazione, per ogni asse culturale e professionale, degli argomenti che verranno verificati e degli strumenti che possono utilizzare per la preparazione. </a:t>
            </a:r>
          </a:p>
          <a:p>
            <a:r>
              <a:rPr lang="it-IT" dirty="0">
                <a:highlight>
                  <a:srgbClr val="00FF00"/>
                </a:highlight>
              </a:rPr>
              <a:t>Occorre individuare le modalità di compilazione di questa comunicazione, coinvolgendo i Dipartimenti.  </a:t>
            </a:r>
          </a:p>
        </p:txBody>
      </p:sp>
    </p:spTree>
    <p:extLst>
      <p:ext uri="{BB962C8B-B14F-4D97-AF65-F5344CB8AC3E}">
        <p14:creationId xmlns:p14="http://schemas.microsoft.com/office/powerpoint/2010/main" val="1439777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E4D5CE-5696-44EF-A88F-1DBAC5D89B63}"/>
              </a:ext>
            </a:extLst>
          </p:cNvPr>
          <p:cNvSpPr>
            <a:spLocks noGrp="1"/>
          </p:cNvSpPr>
          <p:nvPr>
            <p:ph type="title"/>
          </p:nvPr>
        </p:nvSpPr>
        <p:spPr>
          <a:xfrm>
            <a:off x="1024128" y="585216"/>
            <a:ext cx="9720072" cy="884355"/>
          </a:xfrm>
          <a:solidFill>
            <a:srgbClr val="FFFF00"/>
          </a:solidFill>
        </p:spPr>
        <p:txBody>
          <a:bodyPr>
            <a:normAutofit/>
          </a:bodyPr>
          <a:lstStyle/>
          <a:p>
            <a:pPr algn="ctr"/>
            <a:r>
              <a:rPr lang="en-US" sz="3200" dirty="0"/>
              <a:t>3) Project Work / </a:t>
            </a:r>
            <a:r>
              <a:rPr lang="en-US" sz="3200" dirty="0" err="1"/>
              <a:t>elaborato</a:t>
            </a:r>
            <a:r>
              <a:rPr lang="en-US" sz="3200" dirty="0"/>
              <a:t> per </a:t>
            </a:r>
            <a:r>
              <a:rPr lang="en-US" sz="3200" dirty="0" err="1"/>
              <a:t>l’esame</a:t>
            </a:r>
            <a:endParaRPr lang="it-IT" sz="3200" dirty="0"/>
          </a:p>
        </p:txBody>
      </p:sp>
      <p:sp>
        <p:nvSpPr>
          <p:cNvPr id="3" name="Segnaposto contenuto 2">
            <a:extLst>
              <a:ext uri="{FF2B5EF4-FFF2-40B4-BE49-F238E27FC236}">
                <a16:creationId xmlns:a16="http://schemas.microsoft.com/office/drawing/2014/main" id="{D8145A0C-94A2-445E-A2DD-9AF602687995}"/>
              </a:ext>
            </a:extLst>
          </p:cNvPr>
          <p:cNvSpPr>
            <a:spLocks noGrp="1"/>
          </p:cNvSpPr>
          <p:nvPr>
            <p:ph idx="1"/>
          </p:nvPr>
        </p:nvSpPr>
        <p:spPr/>
        <p:txBody>
          <a:bodyPr>
            <a:normAutofit lnSpcReduction="10000"/>
          </a:bodyPr>
          <a:lstStyle/>
          <a:p>
            <a:r>
              <a:rPr lang="it-IT" dirty="0"/>
              <a:t>Occorre garantire agli allievi dei Quinti di poter svolgere un esame che consenta loro di mettere davvero in luce ciò che hanno potuto apprendere nella loro esperienza scolastica, meglio se unitamente ad una riflessione sollecitata da questo periodo di isolamento. </a:t>
            </a:r>
          </a:p>
          <a:p>
            <a:r>
              <a:rPr lang="it-IT" dirty="0"/>
              <a:t>L’ordinanza prevede che «durante la prova orale, ciascun candidato discuterà, in apertura di colloquio, un elaborato concernente le discipline di indirizzo, trattando un argomento concordato che sarà assegnato dai docenti di quelle discipline a ogni studente entro il 1° giugno».</a:t>
            </a:r>
          </a:p>
          <a:p>
            <a:r>
              <a:rPr lang="it-IT" dirty="0">
                <a:highlight>
                  <a:srgbClr val="00FF00"/>
                </a:highlight>
              </a:rPr>
              <a:t>È necessario definire la traccia dell’elaborato finale nella forma del Project Work, partendo da esperienze già svolte oppure in corso, e indicare suggerimenti ai docenti ed agli alunni per far sì che l’esposizione/colloquio orale possa rappresentare un vero compimento del proprio percorso scolastico.  </a:t>
            </a:r>
          </a:p>
        </p:txBody>
      </p:sp>
    </p:spTree>
    <p:extLst>
      <p:ext uri="{BB962C8B-B14F-4D97-AF65-F5344CB8AC3E}">
        <p14:creationId xmlns:p14="http://schemas.microsoft.com/office/powerpoint/2010/main" val="2202384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56B56F-20CC-4D9C-B234-FFA382203F56}"/>
              </a:ext>
            </a:extLst>
          </p:cNvPr>
          <p:cNvSpPr>
            <a:spLocks noGrp="1"/>
          </p:cNvSpPr>
          <p:nvPr>
            <p:ph type="title"/>
          </p:nvPr>
        </p:nvSpPr>
        <p:spPr>
          <a:xfrm>
            <a:off x="1024128" y="585216"/>
            <a:ext cx="9720072" cy="1232698"/>
          </a:xfrm>
          <a:solidFill>
            <a:srgbClr val="FFC000"/>
          </a:solidFill>
        </p:spPr>
        <p:txBody>
          <a:bodyPr>
            <a:normAutofit/>
          </a:bodyPr>
          <a:lstStyle/>
          <a:p>
            <a:r>
              <a:rPr lang="it-IT" sz="4400" dirty="0"/>
              <a:t>VALUTAZIONE COME PROCESSO CIRCOLARE </a:t>
            </a:r>
          </a:p>
        </p:txBody>
      </p:sp>
      <p:sp>
        <p:nvSpPr>
          <p:cNvPr id="3" name="Segnaposto contenuto 2">
            <a:extLst>
              <a:ext uri="{FF2B5EF4-FFF2-40B4-BE49-F238E27FC236}">
                <a16:creationId xmlns:a16="http://schemas.microsoft.com/office/drawing/2014/main" id="{0B258BFA-EE56-48FC-B0C7-79F7622826B5}"/>
              </a:ext>
            </a:extLst>
          </p:cNvPr>
          <p:cNvSpPr>
            <a:spLocks noGrp="1"/>
          </p:cNvSpPr>
          <p:nvPr>
            <p:ph idx="1"/>
          </p:nvPr>
        </p:nvSpPr>
        <p:spPr/>
        <p:txBody>
          <a:bodyPr>
            <a:normAutofit lnSpcReduction="10000"/>
          </a:bodyPr>
          <a:lstStyle/>
          <a:p>
            <a:r>
              <a:rPr lang="it-IT" dirty="0"/>
              <a:t>Valutare significa </a:t>
            </a:r>
            <a:r>
              <a:rPr lang="it-IT" dirty="0">
                <a:highlight>
                  <a:srgbClr val="00FFFF"/>
                </a:highlight>
              </a:rPr>
              <a:t>attribuire valore alle risorse e qualità della persona</a:t>
            </a:r>
            <a:r>
              <a:rPr lang="it-IT" dirty="0"/>
              <a:t>, e ciò richiede un processo circolare in riferimento alla progettazione e l’apprendimento. </a:t>
            </a:r>
          </a:p>
          <a:p>
            <a:r>
              <a:rPr lang="it-IT" dirty="0"/>
              <a:t>Vi sono tre grandi tipologie di valutazione:</a:t>
            </a:r>
          </a:p>
          <a:p>
            <a:pPr>
              <a:buFont typeface="Wingdings" panose="05000000000000000000" pitchFamily="2" charset="2"/>
              <a:buChar char="§"/>
            </a:pPr>
            <a:r>
              <a:rPr lang="it-IT" dirty="0"/>
              <a:t> </a:t>
            </a:r>
            <a:r>
              <a:rPr lang="it-IT" b="1" dirty="0"/>
              <a:t>intersoggettiva</a:t>
            </a:r>
            <a:r>
              <a:rPr lang="it-IT" dirty="0"/>
              <a:t> ovvero svolto in riferimento ad un’intesa tra gli insegnanti della scuola o di una rete di scuole;</a:t>
            </a:r>
          </a:p>
          <a:p>
            <a:pPr>
              <a:buFont typeface="Wingdings" panose="05000000000000000000" pitchFamily="2" charset="2"/>
              <a:buChar char="§"/>
            </a:pPr>
            <a:r>
              <a:rPr lang="it-IT" dirty="0"/>
              <a:t> </a:t>
            </a:r>
            <a:r>
              <a:rPr lang="it-IT" b="1" dirty="0"/>
              <a:t>oggettiva</a:t>
            </a:r>
            <a:r>
              <a:rPr lang="it-IT" dirty="0"/>
              <a:t> quando si riferisce agli standard di traguardo finale, quando si decide per il rilascio di un titolo di studio;</a:t>
            </a:r>
          </a:p>
          <a:p>
            <a:pPr>
              <a:buFont typeface="Wingdings" panose="05000000000000000000" pitchFamily="2" charset="2"/>
              <a:buChar char="§"/>
            </a:pPr>
            <a:r>
              <a:rPr lang="it-IT" dirty="0"/>
              <a:t> </a:t>
            </a:r>
            <a:r>
              <a:rPr lang="it-IT" b="1" dirty="0"/>
              <a:t>soggettiva</a:t>
            </a:r>
            <a:r>
              <a:rPr lang="it-IT" dirty="0"/>
              <a:t> quando è espresso dall’alunno nell’autovalutazione. </a:t>
            </a:r>
          </a:p>
          <a:p>
            <a:r>
              <a:rPr lang="it-IT" dirty="0"/>
              <a:t>Bisogna evitare di procedere in modo frammentario in riferimento a prestazioni isolate, ma </a:t>
            </a:r>
            <a:r>
              <a:rPr lang="it-IT" dirty="0">
                <a:highlight>
                  <a:srgbClr val="00FFFF"/>
                </a:highlight>
              </a:rPr>
              <a:t>va considerato in modo unitario l’intero cammino formativo dell’alunno </a:t>
            </a:r>
            <a:r>
              <a:rPr lang="it-IT" dirty="0"/>
              <a:t>entro il periodo didattico di riferimento. </a:t>
            </a:r>
          </a:p>
          <a:p>
            <a:endParaRPr lang="it-IT" dirty="0"/>
          </a:p>
        </p:txBody>
      </p:sp>
    </p:spTree>
    <p:extLst>
      <p:ext uri="{BB962C8B-B14F-4D97-AF65-F5344CB8AC3E}">
        <p14:creationId xmlns:p14="http://schemas.microsoft.com/office/powerpoint/2010/main" val="486431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3039AA-3BC9-44E7-9862-9CEBD8BDE6BB}"/>
              </a:ext>
            </a:extLst>
          </p:cNvPr>
          <p:cNvSpPr>
            <a:spLocks noGrp="1"/>
          </p:cNvSpPr>
          <p:nvPr>
            <p:ph type="title"/>
          </p:nvPr>
        </p:nvSpPr>
        <p:spPr>
          <a:xfrm>
            <a:off x="1066800" y="589431"/>
            <a:ext cx="10058400" cy="1217598"/>
          </a:xfrm>
          <a:solidFill>
            <a:srgbClr val="FFC000"/>
          </a:solidFill>
        </p:spPr>
        <p:txBody>
          <a:bodyPr>
            <a:normAutofit/>
          </a:bodyPr>
          <a:lstStyle/>
          <a:p>
            <a:pPr algn="ctr"/>
            <a:r>
              <a:rPr lang="it-IT" sz="4400" dirty="0"/>
              <a:t>Il Canovaccio del curricolo</a:t>
            </a:r>
          </a:p>
        </p:txBody>
      </p:sp>
      <p:sp>
        <p:nvSpPr>
          <p:cNvPr id="3" name="Segnaposto contenuto 2">
            <a:extLst>
              <a:ext uri="{FF2B5EF4-FFF2-40B4-BE49-F238E27FC236}">
                <a16:creationId xmlns:a16="http://schemas.microsoft.com/office/drawing/2014/main" id="{82DD8134-988F-4F42-B3AA-7A3F8DD877A5}"/>
              </a:ext>
            </a:extLst>
          </p:cNvPr>
          <p:cNvSpPr>
            <a:spLocks noGrp="1"/>
          </p:cNvSpPr>
          <p:nvPr>
            <p:ph idx="1"/>
          </p:nvPr>
        </p:nvSpPr>
        <p:spPr>
          <a:solidFill>
            <a:schemeClr val="bg1"/>
          </a:solidFill>
        </p:spPr>
        <p:txBody>
          <a:bodyPr>
            <a:noAutofit/>
          </a:bodyPr>
          <a:lstStyle/>
          <a:p>
            <a:pPr marL="0" indent="0">
              <a:buNone/>
            </a:pPr>
            <a:r>
              <a:rPr lang="it-IT" dirty="0"/>
              <a:t>Documento strutturato che indica </a:t>
            </a:r>
            <a:r>
              <a:rPr lang="it-IT" dirty="0">
                <a:highlight>
                  <a:srgbClr val="00FFFF"/>
                </a:highlight>
              </a:rPr>
              <a:t>l’intesa dell’équipe </a:t>
            </a:r>
            <a:r>
              <a:rPr lang="it-IT" dirty="0"/>
              <a:t>circa il percorso formativo offerto agli studenti, definito in base a </a:t>
            </a:r>
            <a:r>
              <a:rPr lang="it-IT" dirty="0">
                <a:highlight>
                  <a:srgbClr val="00FFFF"/>
                </a:highlight>
              </a:rPr>
              <a:t>tappe di crescita </a:t>
            </a:r>
            <a:r>
              <a:rPr lang="it-IT" dirty="0"/>
              <a:t>personale, professionale e civica così che possano riconoscere i propri talenti e metterli in gioco al massimo delle proprie capacità. </a:t>
            </a:r>
          </a:p>
          <a:p>
            <a:r>
              <a:rPr lang="it-IT" dirty="0"/>
              <a:t>Esso riflette </a:t>
            </a:r>
            <a:r>
              <a:rPr lang="it-IT" dirty="0">
                <a:highlight>
                  <a:srgbClr val="00FFFF"/>
                </a:highlight>
              </a:rPr>
              <a:t>l’identità e l’impronta della scuola </a:t>
            </a:r>
            <a:r>
              <a:rPr lang="it-IT" dirty="0"/>
              <a:t>sul territorio (servizio-dono alla comunità), con un andamento progressivo di anno in anno, evidenziato in materiali (glossario, prodotti/servizi, presentazioni, video, dossier…) che vengono consegnati dagli studenti più grandi a quelli che li seguono affinché continuino l’opera.</a:t>
            </a:r>
          </a:p>
          <a:p>
            <a:r>
              <a:rPr lang="it-IT" dirty="0"/>
              <a:t>Le varie attività sono progettate a ritroso ed organizzate in moduli tematici, </a:t>
            </a:r>
            <a:r>
              <a:rPr lang="it-IT" dirty="0" err="1"/>
              <a:t>UdA</a:t>
            </a:r>
            <a:r>
              <a:rPr lang="it-IT" dirty="0"/>
              <a:t> ed altre occasioni di apprendimento (concorsi, visite, scambi, progetti…) in base alle indicazioni dei </a:t>
            </a:r>
            <a:r>
              <a:rPr lang="it-IT" dirty="0">
                <a:highlight>
                  <a:srgbClr val="00FFFF"/>
                </a:highlight>
              </a:rPr>
              <a:t>Dipartimenti</a:t>
            </a:r>
            <a:r>
              <a:rPr lang="it-IT" dirty="0"/>
              <a:t> (degli assi culturali e dell’area di indirizzo) ed all’intesa entro </a:t>
            </a:r>
            <a:r>
              <a:rPr lang="it-IT" dirty="0">
                <a:highlight>
                  <a:srgbClr val="00FFFF"/>
                </a:highlight>
              </a:rPr>
              <a:t>il team interdipartimenti</a:t>
            </a:r>
            <a:r>
              <a:rPr lang="it-IT" dirty="0"/>
              <a:t>.</a:t>
            </a:r>
          </a:p>
          <a:p>
            <a:endParaRPr lang="it-IT" dirty="0"/>
          </a:p>
        </p:txBody>
      </p:sp>
    </p:spTree>
    <p:extLst>
      <p:ext uri="{BB962C8B-B14F-4D97-AF65-F5344CB8AC3E}">
        <p14:creationId xmlns:p14="http://schemas.microsoft.com/office/powerpoint/2010/main" val="2828241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5EFCAF-086D-4AFD-84F1-347E89E27247}"/>
              </a:ext>
            </a:extLst>
          </p:cNvPr>
          <p:cNvSpPr>
            <a:spLocks noGrp="1"/>
          </p:cNvSpPr>
          <p:nvPr>
            <p:ph type="title"/>
          </p:nvPr>
        </p:nvSpPr>
        <p:spPr/>
        <p:txBody>
          <a:bodyPr/>
          <a:lstStyle/>
          <a:p>
            <a:endParaRPr lang="it-IT"/>
          </a:p>
        </p:txBody>
      </p:sp>
      <p:graphicFrame>
        <p:nvGraphicFramePr>
          <p:cNvPr id="3" name="Tabella 2">
            <a:extLst>
              <a:ext uri="{FF2B5EF4-FFF2-40B4-BE49-F238E27FC236}">
                <a16:creationId xmlns:a16="http://schemas.microsoft.com/office/drawing/2014/main" id="{2162A81C-4247-486D-A5CC-3440382272DE}"/>
              </a:ext>
            </a:extLst>
          </p:cNvPr>
          <p:cNvGraphicFramePr>
            <a:graphicFrameLocks noGrp="1"/>
          </p:cNvGraphicFramePr>
          <p:nvPr/>
        </p:nvGraphicFramePr>
        <p:xfrm>
          <a:off x="0" y="223657"/>
          <a:ext cx="12191999" cy="7371917"/>
        </p:xfrm>
        <a:graphic>
          <a:graphicData uri="http://schemas.openxmlformats.org/drawingml/2006/table">
            <a:tbl>
              <a:tblPr>
                <a:tableStyleId>{5C22544A-7EE6-4342-B048-85BDC9FD1C3A}</a:tableStyleId>
              </a:tblPr>
              <a:tblGrid>
                <a:gridCol w="1638300">
                  <a:extLst>
                    <a:ext uri="{9D8B030D-6E8A-4147-A177-3AD203B41FA5}">
                      <a16:colId xmlns:a16="http://schemas.microsoft.com/office/drawing/2014/main" val="3772817017"/>
                    </a:ext>
                  </a:extLst>
                </a:gridCol>
                <a:gridCol w="2590800">
                  <a:extLst>
                    <a:ext uri="{9D8B030D-6E8A-4147-A177-3AD203B41FA5}">
                      <a16:colId xmlns:a16="http://schemas.microsoft.com/office/drawing/2014/main" val="39231684"/>
                    </a:ext>
                  </a:extLst>
                </a:gridCol>
                <a:gridCol w="627918">
                  <a:extLst>
                    <a:ext uri="{9D8B030D-6E8A-4147-A177-3AD203B41FA5}">
                      <a16:colId xmlns:a16="http://schemas.microsoft.com/office/drawing/2014/main" val="1215516857"/>
                    </a:ext>
                  </a:extLst>
                </a:gridCol>
                <a:gridCol w="2178782">
                  <a:extLst>
                    <a:ext uri="{9D8B030D-6E8A-4147-A177-3AD203B41FA5}">
                      <a16:colId xmlns:a16="http://schemas.microsoft.com/office/drawing/2014/main" val="3799426610"/>
                    </a:ext>
                  </a:extLst>
                </a:gridCol>
                <a:gridCol w="371519">
                  <a:extLst>
                    <a:ext uri="{9D8B030D-6E8A-4147-A177-3AD203B41FA5}">
                      <a16:colId xmlns:a16="http://schemas.microsoft.com/office/drawing/2014/main" val="77953473"/>
                    </a:ext>
                  </a:extLst>
                </a:gridCol>
                <a:gridCol w="2550301">
                  <a:extLst>
                    <a:ext uri="{9D8B030D-6E8A-4147-A177-3AD203B41FA5}">
                      <a16:colId xmlns:a16="http://schemas.microsoft.com/office/drawing/2014/main" val="1402700093"/>
                    </a:ext>
                  </a:extLst>
                </a:gridCol>
                <a:gridCol w="2234379">
                  <a:extLst>
                    <a:ext uri="{9D8B030D-6E8A-4147-A177-3AD203B41FA5}">
                      <a16:colId xmlns:a16="http://schemas.microsoft.com/office/drawing/2014/main" val="3328864234"/>
                    </a:ext>
                  </a:extLst>
                </a:gridCol>
              </a:tblGrid>
              <a:tr h="0">
                <a:tc gridSpan="7">
                  <a:txBody>
                    <a:bodyPr/>
                    <a:lstStyle/>
                    <a:p>
                      <a:pPr algn="ctr">
                        <a:lnSpc>
                          <a:spcPct val="105000"/>
                        </a:lnSpc>
                        <a:spcAft>
                          <a:spcPts val="0"/>
                        </a:spcAft>
                      </a:pPr>
                      <a:r>
                        <a:rPr lang="it-IT" sz="1800" b="1" dirty="0">
                          <a:solidFill>
                            <a:schemeClr val="tx1"/>
                          </a:solidFill>
                          <a:effectLst/>
                          <a:latin typeface="Calibri" panose="020F0502020204030204" pitchFamily="34" charset="0"/>
                          <a:ea typeface="Calibri" panose="020F0502020204030204" pitchFamily="34" charset="0"/>
                        </a:rPr>
                        <a:t>Canovaccio di un Istituto professionale agrario - primo anno </a:t>
                      </a:r>
                    </a:p>
                  </a:txBody>
                  <a:tcPr marL="25442" marR="25442" marT="0" marB="0">
                    <a:solidFill>
                      <a:schemeClr val="bg1"/>
                    </a:solidFill>
                  </a:tcPr>
                </a:tc>
                <a:tc hMerge="1">
                  <a:txBody>
                    <a:bodyPr/>
                    <a:lstStyle/>
                    <a:p>
                      <a:pPr algn="ctr">
                        <a:lnSpc>
                          <a:spcPct val="105000"/>
                        </a:lnSpc>
                        <a:spcAft>
                          <a:spcPts val="0"/>
                        </a:spcAft>
                      </a:pPr>
                      <a:endParaRPr lang="it-IT" sz="1800" b="1" dirty="0">
                        <a:solidFill>
                          <a:schemeClr val="tx1"/>
                        </a:solidFill>
                        <a:effectLst/>
                        <a:latin typeface="Calibri" panose="020F0502020204030204" pitchFamily="34" charset="0"/>
                        <a:ea typeface="Calibri" panose="020F0502020204030204" pitchFamily="34" charset="0"/>
                      </a:endParaRPr>
                    </a:p>
                  </a:txBody>
                  <a:tcPr marL="25442" marR="25442" marT="0" marB="0">
                    <a:solidFill>
                      <a:schemeClr val="accent2">
                        <a:lumMod val="60000"/>
                        <a:lumOff val="40000"/>
                      </a:schemeClr>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925859647"/>
                  </a:ext>
                </a:extLst>
              </a:tr>
              <a:tr h="0">
                <a:tc rowSpan="2">
                  <a:txBody>
                    <a:bodyPr/>
                    <a:lstStyle/>
                    <a:p>
                      <a:pPr algn="ctr">
                        <a:lnSpc>
                          <a:spcPct val="105000"/>
                        </a:lnSpc>
                        <a:spcAft>
                          <a:spcPts val="0"/>
                        </a:spcAft>
                      </a:pPr>
                      <a:r>
                        <a:rPr lang="it-IT" sz="1600" b="1" dirty="0">
                          <a:solidFill>
                            <a:schemeClr val="bg1"/>
                          </a:solidFill>
                          <a:effectLst/>
                        </a:rPr>
                        <a:t>TEMPI</a:t>
                      </a:r>
                      <a:endParaRPr lang="it-IT" sz="1600" b="1" dirty="0">
                        <a:solidFill>
                          <a:schemeClr val="bg1"/>
                        </a:solidFill>
                        <a:effectLst/>
                        <a:latin typeface="Calibri" panose="020F0502020204030204" pitchFamily="34" charset="0"/>
                        <a:ea typeface="Calibri" panose="020F0502020204030204" pitchFamily="34" charset="0"/>
                      </a:endParaRPr>
                    </a:p>
                  </a:txBody>
                  <a:tcPr marL="25442" marR="25442" marT="0" marB="0">
                    <a:solidFill>
                      <a:schemeClr val="accent2">
                        <a:lumMod val="60000"/>
                        <a:lumOff val="40000"/>
                      </a:schemeClr>
                    </a:solidFill>
                  </a:tcPr>
                </a:tc>
                <a:tc gridSpan="6">
                  <a:txBody>
                    <a:bodyPr/>
                    <a:lstStyle/>
                    <a:p>
                      <a:pPr algn="ctr">
                        <a:lnSpc>
                          <a:spcPct val="105000"/>
                        </a:lnSpc>
                        <a:spcAft>
                          <a:spcPts val="0"/>
                        </a:spcAft>
                      </a:pPr>
                      <a:r>
                        <a:rPr lang="it-IT" sz="1400" b="1" dirty="0">
                          <a:solidFill>
                            <a:schemeClr val="bg1"/>
                          </a:solidFill>
                          <a:effectLst/>
                        </a:rPr>
                        <a:t>ASSI CULTURALI</a:t>
                      </a:r>
                      <a:endParaRPr lang="it-IT" sz="1400" b="1" dirty="0">
                        <a:solidFill>
                          <a:schemeClr val="bg1"/>
                        </a:solidFill>
                        <a:effectLst/>
                        <a:latin typeface="Calibri" panose="020F0502020204030204" pitchFamily="34" charset="0"/>
                        <a:ea typeface="Calibri" panose="020F0502020204030204" pitchFamily="34" charset="0"/>
                      </a:endParaRPr>
                    </a:p>
                  </a:txBody>
                  <a:tcPr marL="25442" marR="25442" marT="0" marB="0">
                    <a:solidFill>
                      <a:schemeClr val="accent2">
                        <a:lumMod val="60000"/>
                        <a:lumOff val="40000"/>
                      </a:schemeClr>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760370718"/>
                  </a:ext>
                </a:extLst>
              </a:tr>
              <a:tr h="510150">
                <a:tc vMerge="1">
                  <a:txBody>
                    <a:bodyPr/>
                    <a:lstStyle/>
                    <a:p>
                      <a:endParaRPr lang="it-IT"/>
                    </a:p>
                  </a:txBody>
                  <a:tcPr/>
                </a:tc>
                <a:tc gridSpan="2">
                  <a:txBody>
                    <a:bodyPr/>
                    <a:lstStyle/>
                    <a:p>
                      <a:pPr algn="ctr">
                        <a:lnSpc>
                          <a:spcPct val="105000"/>
                        </a:lnSpc>
                        <a:spcAft>
                          <a:spcPts val="0"/>
                        </a:spcAft>
                      </a:pPr>
                      <a:r>
                        <a:rPr lang="it-IT" sz="1400" b="1" dirty="0">
                          <a:solidFill>
                            <a:schemeClr val="bg1"/>
                          </a:solidFill>
                          <a:effectLst/>
                        </a:rPr>
                        <a:t>Linguaggi</a:t>
                      </a:r>
                      <a:endParaRPr lang="it-IT" sz="1400" b="1" dirty="0">
                        <a:solidFill>
                          <a:schemeClr val="bg1"/>
                        </a:solidFill>
                        <a:effectLst/>
                        <a:latin typeface="Calibri" panose="020F0502020204030204" pitchFamily="34" charset="0"/>
                        <a:ea typeface="Calibri" panose="020F0502020204030204" pitchFamily="34" charset="0"/>
                      </a:endParaRPr>
                    </a:p>
                  </a:txBody>
                  <a:tcPr marL="25442" marR="25442" marT="0" marB="0">
                    <a:solidFill>
                      <a:schemeClr val="accent2">
                        <a:lumMod val="60000"/>
                        <a:lumOff val="40000"/>
                      </a:schemeClr>
                    </a:solidFill>
                  </a:tcPr>
                </a:tc>
                <a:tc hMerge="1">
                  <a:txBody>
                    <a:bodyPr/>
                    <a:lstStyle/>
                    <a:p>
                      <a:pPr algn="ctr">
                        <a:lnSpc>
                          <a:spcPct val="105000"/>
                        </a:lnSpc>
                        <a:spcAft>
                          <a:spcPts val="0"/>
                        </a:spcAft>
                      </a:pP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gn="ctr">
                        <a:lnSpc>
                          <a:spcPct val="105000"/>
                        </a:lnSpc>
                        <a:spcAft>
                          <a:spcPts val="0"/>
                        </a:spcAft>
                      </a:pPr>
                      <a:r>
                        <a:rPr lang="it-IT" sz="1400" b="1" dirty="0">
                          <a:solidFill>
                            <a:schemeClr val="bg1"/>
                          </a:solidFill>
                          <a:effectLst/>
                        </a:rPr>
                        <a:t>Matematico </a:t>
                      </a:r>
                    </a:p>
                    <a:p>
                      <a:pPr algn="ctr">
                        <a:lnSpc>
                          <a:spcPct val="105000"/>
                        </a:lnSpc>
                        <a:spcAft>
                          <a:spcPts val="0"/>
                        </a:spcAft>
                      </a:pPr>
                      <a:r>
                        <a:rPr lang="it-IT" sz="1400" b="1" dirty="0">
                          <a:solidFill>
                            <a:schemeClr val="bg1"/>
                          </a:solidFill>
                          <a:effectLst/>
                        </a:rPr>
                        <a:t> </a:t>
                      </a:r>
                      <a:endParaRPr lang="it-IT" sz="1400" b="1" dirty="0">
                        <a:solidFill>
                          <a:schemeClr val="bg1"/>
                        </a:solidFill>
                        <a:effectLst/>
                        <a:latin typeface="Calibri" panose="020F0502020204030204" pitchFamily="34" charset="0"/>
                        <a:ea typeface="Calibri" panose="020F0502020204030204" pitchFamily="34" charset="0"/>
                      </a:endParaRPr>
                    </a:p>
                  </a:txBody>
                  <a:tcPr marL="25442" marR="25442" marT="0" marB="0">
                    <a:solidFill>
                      <a:schemeClr val="accent2">
                        <a:lumMod val="60000"/>
                        <a:lumOff val="40000"/>
                      </a:schemeClr>
                    </a:solidFill>
                  </a:tcPr>
                </a:tc>
                <a:tc hMerge="1">
                  <a:txBody>
                    <a:bodyPr/>
                    <a:lstStyle/>
                    <a:p>
                      <a:pPr algn="ctr">
                        <a:lnSpc>
                          <a:spcPct val="105000"/>
                        </a:lnSpc>
                        <a:spcAft>
                          <a:spcPts val="0"/>
                        </a:spcAft>
                      </a:pP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gn="ctr">
                        <a:lnSpc>
                          <a:spcPct val="105000"/>
                        </a:lnSpc>
                        <a:spcAft>
                          <a:spcPts val="0"/>
                        </a:spcAft>
                      </a:pPr>
                      <a:r>
                        <a:rPr lang="it-IT" sz="1400" b="1" dirty="0">
                          <a:solidFill>
                            <a:schemeClr val="bg1"/>
                          </a:solidFill>
                          <a:effectLst/>
                        </a:rPr>
                        <a:t>Storico sociale e cittadinanza</a:t>
                      </a:r>
                      <a:endParaRPr lang="it-IT" sz="1400" b="1" dirty="0">
                        <a:solidFill>
                          <a:schemeClr val="bg1"/>
                        </a:solidFill>
                        <a:effectLst/>
                        <a:latin typeface="Calibri" panose="020F0502020204030204" pitchFamily="34" charset="0"/>
                        <a:ea typeface="Calibri" panose="020F0502020204030204" pitchFamily="34" charset="0"/>
                      </a:endParaRPr>
                    </a:p>
                  </a:txBody>
                  <a:tcPr marL="25442" marR="25442" marT="0" marB="0">
                    <a:solidFill>
                      <a:schemeClr val="accent2">
                        <a:lumMod val="60000"/>
                        <a:lumOff val="40000"/>
                      </a:schemeClr>
                    </a:solidFill>
                  </a:tcPr>
                </a:tc>
                <a:tc>
                  <a:txBody>
                    <a:bodyPr/>
                    <a:lstStyle/>
                    <a:p>
                      <a:pPr algn="ctr">
                        <a:lnSpc>
                          <a:spcPct val="105000"/>
                        </a:lnSpc>
                        <a:spcAft>
                          <a:spcPts val="0"/>
                        </a:spcAft>
                      </a:pPr>
                      <a:r>
                        <a:rPr lang="it-IT" sz="1400" b="1" dirty="0">
                          <a:solidFill>
                            <a:schemeClr val="bg1"/>
                          </a:solidFill>
                          <a:effectLst/>
                        </a:rPr>
                        <a:t>scientifico tecnologico professionale</a:t>
                      </a:r>
                      <a:endParaRPr lang="it-IT" sz="1400" b="1" dirty="0">
                        <a:solidFill>
                          <a:schemeClr val="bg1"/>
                        </a:solidFill>
                        <a:effectLst/>
                        <a:latin typeface="Calibri" panose="020F0502020204030204" pitchFamily="34" charset="0"/>
                        <a:ea typeface="Calibri" panose="020F0502020204030204" pitchFamily="34" charset="0"/>
                      </a:endParaRPr>
                    </a:p>
                  </a:txBody>
                  <a:tcPr marL="25442" marR="25442" marT="0" marB="0">
                    <a:solidFill>
                      <a:schemeClr val="accent2">
                        <a:lumMod val="60000"/>
                        <a:lumOff val="40000"/>
                      </a:schemeClr>
                    </a:solidFill>
                  </a:tcPr>
                </a:tc>
                <a:extLst>
                  <a:ext uri="{0D108BD9-81ED-4DB2-BD59-A6C34878D82A}">
                    <a16:rowId xmlns:a16="http://schemas.microsoft.com/office/drawing/2014/main" val="4233193791"/>
                  </a:ext>
                </a:extLst>
              </a:tr>
              <a:tr h="249057">
                <a:tc rowSpan="2">
                  <a:txBody>
                    <a:bodyPr/>
                    <a:lstStyle/>
                    <a:p>
                      <a:pPr>
                        <a:lnSpc>
                          <a:spcPct val="105000"/>
                        </a:lnSpc>
                        <a:spcAft>
                          <a:spcPts val="0"/>
                        </a:spcAft>
                      </a:pPr>
                      <a:r>
                        <a:rPr lang="it-IT" sz="1600" dirty="0">
                          <a:effectLst/>
                        </a:rPr>
                        <a:t>Settembre</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gridSpan="6">
                  <a:txBody>
                    <a:bodyPr/>
                    <a:lstStyle/>
                    <a:p>
                      <a:pPr algn="ctr">
                        <a:lnSpc>
                          <a:spcPct val="105000"/>
                        </a:lnSpc>
                        <a:spcAft>
                          <a:spcPts val="0"/>
                        </a:spcAft>
                      </a:pPr>
                      <a:r>
                        <a:rPr lang="it-IT" sz="1400" dirty="0">
                          <a:effectLst/>
                        </a:rPr>
                        <a:t>Accoglienza</a:t>
                      </a:r>
                      <a:endParaRPr lang="it-IT" sz="1400" dirty="0">
                        <a:effectLst/>
                        <a:latin typeface="Calibri" panose="020F0502020204030204" pitchFamily="34" charset="0"/>
                        <a:ea typeface="Calibri" panose="020F0502020204030204" pitchFamily="34" charset="0"/>
                      </a:endParaRPr>
                    </a:p>
                  </a:txBody>
                  <a:tcPr marL="25442" marR="25442" marT="0" marB="0">
                    <a:solidFill>
                      <a:schemeClr val="accent4">
                        <a:lumMod val="40000"/>
                        <a:lumOff val="60000"/>
                      </a:schemeClr>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521084592"/>
                  </a:ext>
                </a:extLst>
              </a:tr>
              <a:tr h="249057">
                <a:tc vMerge="1">
                  <a:txBody>
                    <a:bodyPr/>
                    <a:lstStyle/>
                    <a:p>
                      <a:endParaRPr lang="it-IT"/>
                    </a:p>
                  </a:txBody>
                  <a:tcPr/>
                </a:tc>
                <a:tc>
                  <a:txBody>
                    <a:bodyPr/>
                    <a:lstStyle/>
                    <a:p>
                      <a:pPr>
                        <a:lnSpc>
                          <a:spcPct val="105000"/>
                        </a:lnSpc>
                        <a:spcAft>
                          <a:spcPts val="0"/>
                        </a:spcAft>
                      </a:pPr>
                      <a:r>
                        <a:rPr lang="it-IT" sz="1400">
                          <a:effectLst/>
                        </a:rPr>
                        <a:t>Testo descrittivo</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4 operazioni</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4 operazioni</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Regolamento scolastico</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Regolamento scolastico</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Ecosistema del suolo</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1581545413"/>
                  </a:ext>
                </a:extLst>
              </a:tr>
              <a:tr h="300325">
                <a:tc rowSpan="2">
                  <a:txBody>
                    <a:bodyPr/>
                    <a:lstStyle/>
                    <a:p>
                      <a:pPr>
                        <a:lnSpc>
                          <a:spcPct val="105000"/>
                        </a:lnSpc>
                        <a:spcAft>
                          <a:spcPts val="0"/>
                        </a:spcAft>
                      </a:pPr>
                      <a:r>
                        <a:rPr lang="it-IT" sz="1600" dirty="0">
                          <a:effectLst/>
                        </a:rPr>
                        <a:t>Ottobre</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a:txBody>
                    <a:bodyPr/>
                    <a:lstStyle/>
                    <a:p>
                      <a:pPr>
                        <a:lnSpc>
                          <a:spcPct val="105000"/>
                        </a:lnSpc>
                        <a:spcAft>
                          <a:spcPts val="0"/>
                        </a:spcAft>
                      </a:pPr>
                      <a:r>
                        <a:rPr lang="it-IT" sz="1400">
                          <a:effectLst/>
                        </a:rPr>
                        <a:t>Testo espositivo</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Costruzione di un compasso</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Costruzione di un compasso</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Sistema delle regole</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Sistema delle regole</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2996186995"/>
                  </a:ext>
                </a:extLst>
              </a:tr>
              <a:tr h="706227">
                <a:tc vMerge="1">
                  <a:txBody>
                    <a:bodyPr/>
                    <a:lstStyle/>
                    <a:p>
                      <a:endParaRPr lang="it-IT"/>
                    </a:p>
                  </a:txBody>
                  <a:tcPr/>
                </a:tc>
                <a:tc>
                  <a:txBody>
                    <a:bodyPr/>
                    <a:lstStyle/>
                    <a:p>
                      <a:pPr>
                        <a:lnSpc>
                          <a:spcPct val="105000"/>
                        </a:lnSpc>
                        <a:spcAft>
                          <a:spcPts val="0"/>
                        </a:spcAft>
                      </a:pPr>
                      <a:r>
                        <a:rPr lang="it-IT" sz="1400">
                          <a:effectLst/>
                        </a:rPr>
                        <a:t>Lessico specifico per presentare una persona in lingua</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Accenni di geometria piana</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Accenni di geometria piana</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2783553291"/>
                  </a:ext>
                </a:extLst>
              </a:tr>
              <a:tr h="604752">
                <a:tc>
                  <a:txBody>
                    <a:bodyPr/>
                    <a:lstStyle/>
                    <a:p>
                      <a:pPr>
                        <a:lnSpc>
                          <a:spcPct val="105000"/>
                        </a:lnSpc>
                        <a:spcAft>
                          <a:spcPts val="0"/>
                        </a:spcAft>
                      </a:pPr>
                      <a:r>
                        <a:rPr lang="it-IT" sz="1600" dirty="0">
                          <a:effectLst/>
                        </a:rPr>
                        <a:t>Novembre</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a:txBody>
                    <a:bodyPr/>
                    <a:lstStyle/>
                    <a:p>
                      <a:pPr>
                        <a:lnSpc>
                          <a:spcPct val="105000"/>
                        </a:lnSpc>
                        <a:spcAft>
                          <a:spcPts val="0"/>
                        </a:spcAft>
                      </a:pPr>
                      <a:r>
                        <a:rPr lang="it-IT" sz="1400">
                          <a:effectLst/>
                        </a:rPr>
                        <a:t>Lessico specifico per presentare un'azienda in lingua</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it-IT" sz="1400" dirty="0">
                          <a:effectLst/>
                        </a:rPr>
                        <a:t>Unità di misura</a:t>
                      </a:r>
                    </a:p>
                    <a:p>
                      <a:pPr marL="0" marR="0" lvl="0" indent="0" algn="l" defTabSz="914400" rtl="0" eaLnBrk="1" fontAlgn="auto" latinLnBrk="0" hangingPunct="1">
                        <a:lnSpc>
                          <a:spcPct val="105000"/>
                        </a:lnSpc>
                        <a:spcBef>
                          <a:spcPts val="0"/>
                        </a:spcBef>
                        <a:spcAft>
                          <a:spcPts val="0"/>
                        </a:spcAft>
                        <a:buClrTx/>
                        <a:buSzTx/>
                        <a:buFontTx/>
                        <a:buNone/>
                        <a:tabLst/>
                        <a:defRPr/>
                      </a:pPr>
                      <a:endParaRPr lang="it-IT" sz="1400" dirty="0">
                        <a:effectLst/>
                      </a:endParaRPr>
                    </a:p>
                    <a:p>
                      <a:pPr marL="0" marR="0" lvl="0" indent="0" algn="l" defTabSz="914400" rtl="0" eaLnBrk="1" fontAlgn="auto" latinLnBrk="0" hangingPunct="1">
                        <a:lnSpc>
                          <a:spcPct val="105000"/>
                        </a:lnSpc>
                        <a:spcBef>
                          <a:spcPts val="0"/>
                        </a:spcBef>
                        <a:spcAft>
                          <a:spcPts val="0"/>
                        </a:spcAft>
                        <a:buClrTx/>
                        <a:buSzTx/>
                        <a:buFontTx/>
                        <a:buNone/>
                        <a:tabLst/>
                        <a:defRPr/>
                      </a:pPr>
                      <a:r>
                        <a:rPr lang="it-IT" sz="1400" dirty="0">
                          <a:effectLst/>
                        </a:rPr>
                        <a:t>Proporzioni</a:t>
                      </a:r>
                      <a:endParaRPr lang="it-IT" sz="1400" dirty="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Unità di misura</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Unità di misura</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2130350518"/>
                  </a:ext>
                </a:extLst>
              </a:tr>
              <a:tr h="249057">
                <a:tc rowSpan="2">
                  <a:txBody>
                    <a:bodyPr/>
                    <a:lstStyle/>
                    <a:p>
                      <a:pPr>
                        <a:lnSpc>
                          <a:spcPct val="105000"/>
                        </a:lnSpc>
                        <a:spcAft>
                          <a:spcPts val="0"/>
                        </a:spcAft>
                      </a:pPr>
                      <a:r>
                        <a:rPr lang="it-IT" sz="1600" dirty="0">
                          <a:effectLst/>
                        </a:rPr>
                        <a:t>Dicembre</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gridSpan="6">
                  <a:txBody>
                    <a:bodyPr/>
                    <a:lstStyle/>
                    <a:p>
                      <a:pPr algn="ctr">
                        <a:lnSpc>
                          <a:spcPct val="105000"/>
                        </a:lnSpc>
                        <a:spcAft>
                          <a:spcPts val="0"/>
                        </a:spcAft>
                      </a:pPr>
                      <a:r>
                        <a:rPr lang="it-IT" sz="1400" dirty="0">
                          <a:effectLst/>
                        </a:rPr>
                        <a:t>Unità di apprendimento I: Opuscolo di presentazione dell'azienda agricola da utilizzare durante l'Open Day</a:t>
                      </a:r>
                      <a:endParaRPr lang="it-IT" sz="1400" dirty="0">
                        <a:effectLst/>
                        <a:latin typeface="Calibri" panose="020F0502020204030204" pitchFamily="34" charset="0"/>
                        <a:ea typeface="Calibri" panose="020F0502020204030204" pitchFamily="34" charset="0"/>
                      </a:endParaRPr>
                    </a:p>
                  </a:txBody>
                  <a:tcPr marL="25442" marR="25442" marT="0" marB="0">
                    <a:solidFill>
                      <a:srgbClr val="92D050"/>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584020724"/>
                  </a:ext>
                </a:extLst>
              </a:tr>
              <a:tr h="300325">
                <a:tc vMerge="1">
                  <a:txBody>
                    <a:bodyPr/>
                    <a:lstStyle/>
                    <a:p>
                      <a:endParaRPr lang="it-IT"/>
                    </a:p>
                  </a:txBody>
                  <a:tcPr/>
                </a:tc>
                <a:tc gridSpan="6">
                  <a:txBody>
                    <a:bodyPr/>
                    <a:lstStyle/>
                    <a:p>
                      <a:pPr algn="ctr">
                        <a:lnSpc>
                          <a:spcPct val="105000"/>
                        </a:lnSpc>
                        <a:spcAft>
                          <a:spcPts val="0"/>
                        </a:spcAft>
                      </a:pPr>
                      <a:r>
                        <a:rPr lang="it-IT" sz="1400">
                          <a:effectLst/>
                        </a:rPr>
                        <a:t>Presentazione dell'azienda agricola in lingua; Regolamento azienda agricola e sicurezza; Mappa dell'azienda agricola</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465327482"/>
                  </a:ext>
                </a:extLst>
              </a:tr>
              <a:tr h="510150">
                <a:tc rowSpan="2">
                  <a:txBody>
                    <a:bodyPr/>
                    <a:lstStyle/>
                    <a:p>
                      <a:pPr>
                        <a:lnSpc>
                          <a:spcPct val="105000"/>
                        </a:lnSpc>
                        <a:spcAft>
                          <a:spcPts val="0"/>
                        </a:spcAft>
                      </a:pPr>
                      <a:r>
                        <a:rPr lang="it-IT" sz="1600" dirty="0">
                          <a:effectLst/>
                        </a:rPr>
                        <a:t>Gennaio </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a:txBody>
                    <a:bodyPr/>
                    <a:lstStyle/>
                    <a:p>
                      <a:pPr>
                        <a:lnSpc>
                          <a:spcPct val="105000"/>
                        </a:lnSpc>
                        <a:spcAft>
                          <a:spcPts val="0"/>
                        </a:spcAft>
                      </a:pPr>
                      <a:r>
                        <a:rPr lang="it-IT" sz="1400">
                          <a:effectLst/>
                        </a:rPr>
                        <a:t>Schema narrativo</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Statistica</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Statistica</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Modulo di archeologia sperimentale ( Montale, Modena)</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Modulo di archeologia sperimentale ( Montale, Modena)</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Ambiente della germinazione</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4162418043"/>
                  </a:ext>
                </a:extLst>
              </a:tr>
              <a:tr h="300325">
                <a:tc vMerge="1">
                  <a:txBody>
                    <a:bodyPr/>
                    <a:lstStyle/>
                    <a:p>
                      <a:endParaRPr lang="it-IT"/>
                    </a:p>
                  </a:txBody>
                  <a:tcPr/>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Agricoltura greca</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Agricoltura greca</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Impatto ambientale</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3658547175"/>
                  </a:ext>
                </a:extLst>
              </a:tr>
              <a:tr h="449190">
                <a:tc rowSpan="2">
                  <a:txBody>
                    <a:bodyPr/>
                    <a:lstStyle/>
                    <a:p>
                      <a:pPr>
                        <a:lnSpc>
                          <a:spcPct val="105000"/>
                        </a:lnSpc>
                        <a:spcAft>
                          <a:spcPts val="0"/>
                        </a:spcAft>
                      </a:pPr>
                      <a:r>
                        <a:rPr lang="it-IT" sz="1600" dirty="0">
                          <a:effectLst/>
                        </a:rPr>
                        <a:t>Febbraio </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dirty="0">
                          <a:effectLst/>
                        </a:rPr>
                        <a:t>Costo/ricavo/guadagno</a:t>
                      </a:r>
                      <a:endParaRPr lang="it-IT" sz="1400" dirty="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Costo/ricavo/guadagno</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dirty="0">
                          <a:effectLst/>
                        </a:rPr>
                        <a:t>La fondazione delle città romane</a:t>
                      </a:r>
                      <a:endParaRPr lang="it-IT" sz="1400" dirty="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La fondazione delle città romane</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Normative nazionali e comunitarie</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1368678342"/>
                  </a:ext>
                </a:extLst>
              </a:tr>
              <a:tr h="249057">
                <a:tc vMerge="1">
                  <a:txBody>
                    <a:bodyPr/>
                    <a:lstStyle/>
                    <a:p>
                      <a:endParaRPr lang="it-IT"/>
                    </a:p>
                  </a:txBody>
                  <a:tcPr/>
                </a:tc>
                <a:tc gridSpan="6">
                  <a:txBody>
                    <a:bodyPr/>
                    <a:lstStyle/>
                    <a:p>
                      <a:pPr algn="ctr">
                        <a:lnSpc>
                          <a:spcPct val="105000"/>
                        </a:lnSpc>
                        <a:spcAft>
                          <a:spcPts val="0"/>
                        </a:spcAft>
                      </a:pPr>
                      <a:r>
                        <a:rPr lang="it-IT" sz="1400">
                          <a:effectLst/>
                        </a:rPr>
                        <a:t>Moduli elettivi</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165153152"/>
                  </a:ext>
                </a:extLst>
              </a:tr>
              <a:tr h="401802">
                <a:tc rowSpan="2">
                  <a:txBody>
                    <a:bodyPr/>
                    <a:lstStyle/>
                    <a:p>
                      <a:pPr>
                        <a:lnSpc>
                          <a:spcPct val="105000"/>
                        </a:lnSpc>
                        <a:spcAft>
                          <a:spcPts val="0"/>
                        </a:spcAft>
                      </a:pPr>
                      <a:r>
                        <a:rPr lang="it-IT" sz="1600" dirty="0">
                          <a:effectLst/>
                        </a:rPr>
                        <a:t>Marzo </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gridSpan="2">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a:effectLst/>
                        </a:rPr>
                        <a:t>Guerre puniche(dominio del grano)</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Guerre puniche(dominio del grano)</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930762893"/>
                  </a:ext>
                </a:extLst>
              </a:tr>
              <a:tr h="249057">
                <a:tc vMerge="1">
                  <a:txBody>
                    <a:bodyPr/>
                    <a:lstStyle/>
                    <a:p>
                      <a:endParaRPr lang="it-IT"/>
                    </a:p>
                  </a:txBody>
                  <a:tcPr/>
                </a:tc>
                <a:tc gridSpan="2">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gridSpan="2">
                  <a:txBody>
                    <a:bodyPr/>
                    <a:lstStyle/>
                    <a:p>
                      <a:pPr>
                        <a:lnSpc>
                          <a:spcPct val="105000"/>
                        </a:lnSpc>
                        <a:spcAft>
                          <a:spcPts val="0"/>
                        </a:spcAft>
                      </a:pPr>
                      <a:r>
                        <a:rPr lang="it-IT" sz="1400" dirty="0">
                          <a:effectLst/>
                        </a:rPr>
                        <a:t> </a:t>
                      </a:r>
                      <a:endParaRPr lang="it-IT" sz="1400" dirty="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790161913"/>
                  </a:ext>
                </a:extLst>
              </a:tr>
              <a:tr h="249057">
                <a:tc rowSpan="2">
                  <a:txBody>
                    <a:bodyPr/>
                    <a:lstStyle/>
                    <a:p>
                      <a:pPr>
                        <a:lnSpc>
                          <a:spcPct val="105000"/>
                        </a:lnSpc>
                        <a:spcAft>
                          <a:spcPts val="0"/>
                        </a:spcAft>
                      </a:pPr>
                      <a:r>
                        <a:rPr lang="it-IT" sz="1600" dirty="0">
                          <a:effectLst/>
                        </a:rPr>
                        <a:t>Aprile</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gridSpan="6">
                  <a:txBody>
                    <a:bodyPr/>
                    <a:lstStyle/>
                    <a:p>
                      <a:pPr algn="ctr">
                        <a:lnSpc>
                          <a:spcPct val="105000"/>
                        </a:lnSpc>
                        <a:spcAft>
                          <a:spcPts val="0"/>
                        </a:spcAft>
                      </a:pPr>
                      <a:r>
                        <a:rPr lang="it-IT" sz="1400" dirty="0">
                          <a:effectLst/>
                        </a:rPr>
                        <a:t>Unità di apprendimento II: Vendita delle piantine (Fattorie aperte)</a:t>
                      </a:r>
                      <a:endParaRPr lang="it-IT" sz="1400" dirty="0">
                        <a:effectLst/>
                        <a:latin typeface="Calibri" panose="020F0502020204030204" pitchFamily="34" charset="0"/>
                        <a:ea typeface="Calibri" panose="020F0502020204030204" pitchFamily="34" charset="0"/>
                      </a:endParaRPr>
                    </a:p>
                  </a:txBody>
                  <a:tcPr marL="25442" marR="25442" marT="0" marB="0">
                    <a:solidFill>
                      <a:srgbClr val="92D050"/>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774258659"/>
                  </a:ext>
                </a:extLst>
              </a:tr>
              <a:tr h="249057">
                <a:tc vMerge="1">
                  <a:txBody>
                    <a:bodyPr/>
                    <a:lstStyle/>
                    <a:p>
                      <a:endParaRPr lang="it-IT"/>
                    </a:p>
                  </a:txBody>
                  <a:tcPr/>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gridSpan="3">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109380264"/>
                  </a:ext>
                </a:extLst>
              </a:tr>
              <a:tr h="249057">
                <a:tc rowSpan="2">
                  <a:txBody>
                    <a:bodyPr/>
                    <a:lstStyle/>
                    <a:p>
                      <a:pPr>
                        <a:lnSpc>
                          <a:spcPct val="105000"/>
                        </a:lnSpc>
                        <a:spcAft>
                          <a:spcPts val="0"/>
                        </a:spcAft>
                      </a:pPr>
                      <a:r>
                        <a:rPr lang="it-IT" sz="1600" dirty="0">
                          <a:effectLst/>
                        </a:rPr>
                        <a:t>Maggio </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gridSpan="3">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261261088"/>
                  </a:ext>
                </a:extLst>
              </a:tr>
              <a:tr h="249057">
                <a:tc vMerge="1">
                  <a:txBody>
                    <a:bodyPr/>
                    <a:lstStyle/>
                    <a:p>
                      <a:endParaRPr lang="it-IT"/>
                    </a:p>
                  </a:txBody>
                  <a:tcPr/>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gridSpan="3">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3341931368"/>
                  </a:ext>
                </a:extLst>
              </a:tr>
              <a:tr h="249057">
                <a:tc rowSpan="2">
                  <a:txBody>
                    <a:bodyPr/>
                    <a:lstStyle/>
                    <a:p>
                      <a:pPr>
                        <a:lnSpc>
                          <a:spcPct val="105000"/>
                        </a:lnSpc>
                        <a:spcAft>
                          <a:spcPts val="0"/>
                        </a:spcAft>
                      </a:pPr>
                      <a:r>
                        <a:rPr lang="it-IT" sz="1600" dirty="0">
                          <a:effectLst/>
                        </a:rPr>
                        <a:t>Giugno </a:t>
                      </a:r>
                      <a:endParaRPr lang="it-IT" sz="1600" dirty="0">
                        <a:effectLst/>
                        <a:latin typeface="Calibri" panose="020F0502020204030204" pitchFamily="34" charset="0"/>
                        <a:ea typeface="Calibri" panose="020F0502020204030204" pitchFamily="34" charset="0"/>
                      </a:endParaRPr>
                    </a:p>
                  </a:txBody>
                  <a:tcPr marL="25442" marR="25442" marT="0" marB="0">
                    <a:solidFill>
                      <a:schemeClr val="accent2">
                        <a:lumMod val="40000"/>
                        <a:lumOff val="60000"/>
                      </a:schemeClr>
                    </a:solidFill>
                  </a:tcPr>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gridSpan="3">
                  <a:txBody>
                    <a:bodyPr/>
                    <a:lstStyle/>
                    <a:p>
                      <a:pPr>
                        <a:lnSpc>
                          <a:spcPct val="105000"/>
                        </a:lnSpc>
                        <a:spcAft>
                          <a:spcPts val="0"/>
                        </a:spcAft>
                      </a:pPr>
                      <a:r>
                        <a:rPr lang="it-IT" sz="1400" dirty="0">
                          <a:effectLst/>
                        </a:rPr>
                        <a:t> </a:t>
                      </a:r>
                      <a:endParaRPr lang="it-IT" sz="1400" dirty="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hMerge="1">
                  <a:txBody>
                    <a:bodyPr/>
                    <a:lstStyle/>
                    <a:p>
                      <a:pPr>
                        <a:lnSpc>
                          <a:spcPct val="105000"/>
                        </a:lnSpc>
                        <a:spcAft>
                          <a:spcPts val="0"/>
                        </a:spcAft>
                      </a:pPr>
                      <a:endParaRPr lang="it-IT" sz="1400" dirty="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tc>
                  <a:txBody>
                    <a:bodyPr/>
                    <a:lstStyle/>
                    <a:p>
                      <a:pPr>
                        <a:lnSpc>
                          <a:spcPct val="105000"/>
                        </a:lnSpc>
                        <a:spcAft>
                          <a:spcPts val="0"/>
                        </a:spcAft>
                      </a:pPr>
                      <a:r>
                        <a:rPr lang="it-IT" sz="1400">
                          <a:effectLst/>
                        </a:rPr>
                        <a:t> </a:t>
                      </a:r>
                      <a:endParaRPr lang="it-IT" sz="1400">
                        <a:effectLst/>
                        <a:latin typeface="Calibri" panose="020F0502020204030204" pitchFamily="34" charset="0"/>
                        <a:ea typeface="Calibri" panose="020F0502020204030204" pitchFamily="34" charset="0"/>
                      </a:endParaRPr>
                    </a:p>
                  </a:txBody>
                  <a:tcPr marL="25442" marR="25442" marT="0" marB="0"/>
                </a:tc>
                <a:extLst>
                  <a:ext uri="{0D108BD9-81ED-4DB2-BD59-A6C34878D82A}">
                    <a16:rowId xmlns:a16="http://schemas.microsoft.com/office/drawing/2014/main" val="3754382099"/>
                  </a:ext>
                </a:extLst>
              </a:tr>
              <a:tr h="249057">
                <a:tc vMerge="1">
                  <a:txBody>
                    <a:bodyPr/>
                    <a:lstStyle/>
                    <a:p>
                      <a:endParaRPr lang="it-IT"/>
                    </a:p>
                  </a:txBody>
                  <a:tcPr/>
                </a:tc>
                <a:tc gridSpan="6">
                  <a:txBody>
                    <a:bodyPr/>
                    <a:lstStyle/>
                    <a:p>
                      <a:pPr algn="ctr">
                        <a:lnSpc>
                          <a:spcPct val="105000"/>
                        </a:lnSpc>
                        <a:spcAft>
                          <a:spcPts val="0"/>
                        </a:spcAft>
                      </a:pPr>
                      <a:r>
                        <a:rPr lang="it-IT" sz="1400" dirty="0">
                          <a:effectLst/>
                        </a:rPr>
                        <a:t>Valutazione finale</a:t>
                      </a:r>
                      <a:endParaRPr lang="it-IT" sz="1400" dirty="0">
                        <a:effectLst/>
                        <a:latin typeface="Calibri" panose="020F0502020204030204" pitchFamily="34" charset="0"/>
                        <a:ea typeface="Calibri" panose="020F0502020204030204" pitchFamily="34" charset="0"/>
                      </a:endParaRPr>
                    </a:p>
                  </a:txBody>
                  <a:tcPr marL="25442" marR="25442" marT="0" marB="0">
                    <a:solidFill>
                      <a:schemeClr val="accent6">
                        <a:lumMod val="60000"/>
                        <a:lumOff val="40000"/>
                      </a:schemeClr>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866532431"/>
                  </a:ext>
                </a:extLst>
              </a:tr>
            </a:tbl>
          </a:graphicData>
        </a:graphic>
      </p:graphicFrame>
    </p:spTree>
    <p:extLst>
      <p:ext uri="{BB962C8B-B14F-4D97-AF65-F5344CB8AC3E}">
        <p14:creationId xmlns:p14="http://schemas.microsoft.com/office/powerpoint/2010/main" val="3377728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C72AF5-41E6-4B3E-8F7B-D01E7206777E}"/>
              </a:ext>
            </a:extLst>
          </p:cNvPr>
          <p:cNvSpPr>
            <a:spLocks noGrp="1"/>
          </p:cNvSpPr>
          <p:nvPr>
            <p:ph type="title"/>
          </p:nvPr>
        </p:nvSpPr>
        <p:spPr>
          <a:xfrm>
            <a:off x="1024128" y="382887"/>
            <a:ext cx="9720072" cy="407243"/>
          </a:xfrm>
        </p:spPr>
        <p:txBody>
          <a:bodyPr>
            <a:normAutofit/>
          </a:bodyPr>
          <a:lstStyle/>
          <a:p>
            <a:pPr algn="ctr"/>
            <a:r>
              <a:rPr lang="it-IT" sz="1800" dirty="0"/>
              <a:t>PIANO PCTO – COMMERCIALE </a:t>
            </a:r>
          </a:p>
        </p:txBody>
      </p:sp>
      <p:graphicFrame>
        <p:nvGraphicFramePr>
          <p:cNvPr id="3" name="Tabella 2">
            <a:extLst>
              <a:ext uri="{FF2B5EF4-FFF2-40B4-BE49-F238E27FC236}">
                <a16:creationId xmlns:a16="http://schemas.microsoft.com/office/drawing/2014/main" id="{93D8456E-6DE1-4F23-86BC-122AB9378425}"/>
              </a:ext>
            </a:extLst>
          </p:cNvPr>
          <p:cNvGraphicFramePr>
            <a:graphicFrameLocks noGrp="1"/>
          </p:cNvGraphicFramePr>
          <p:nvPr>
            <p:extLst>
              <p:ext uri="{D42A27DB-BD31-4B8C-83A1-F6EECF244321}">
                <p14:modId xmlns:p14="http://schemas.microsoft.com/office/powerpoint/2010/main" val="1338789599"/>
              </p:ext>
            </p:extLst>
          </p:nvPr>
        </p:nvGraphicFramePr>
        <p:xfrm>
          <a:off x="459058" y="790130"/>
          <a:ext cx="11273884" cy="5947880"/>
        </p:xfrm>
        <a:graphic>
          <a:graphicData uri="http://schemas.openxmlformats.org/drawingml/2006/table">
            <a:tbl>
              <a:tblPr firstRow="1" firstCol="1" bandRow="1">
                <a:tableStyleId>{5C22544A-7EE6-4342-B048-85BDC9FD1C3A}</a:tableStyleId>
              </a:tblPr>
              <a:tblGrid>
                <a:gridCol w="2906358">
                  <a:extLst>
                    <a:ext uri="{9D8B030D-6E8A-4147-A177-3AD203B41FA5}">
                      <a16:colId xmlns:a16="http://schemas.microsoft.com/office/drawing/2014/main" val="3050155417"/>
                    </a:ext>
                  </a:extLst>
                </a:gridCol>
                <a:gridCol w="1312970">
                  <a:extLst>
                    <a:ext uri="{9D8B030D-6E8A-4147-A177-3AD203B41FA5}">
                      <a16:colId xmlns:a16="http://schemas.microsoft.com/office/drawing/2014/main" val="909612159"/>
                    </a:ext>
                  </a:extLst>
                </a:gridCol>
                <a:gridCol w="1323599">
                  <a:extLst>
                    <a:ext uri="{9D8B030D-6E8A-4147-A177-3AD203B41FA5}">
                      <a16:colId xmlns:a16="http://schemas.microsoft.com/office/drawing/2014/main" val="584471763"/>
                    </a:ext>
                  </a:extLst>
                </a:gridCol>
                <a:gridCol w="1073431">
                  <a:extLst>
                    <a:ext uri="{9D8B030D-6E8A-4147-A177-3AD203B41FA5}">
                      <a16:colId xmlns:a16="http://schemas.microsoft.com/office/drawing/2014/main" val="1606565292"/>
                    </a:ext>
                  </a:extLst>
                </a:gridCol>
                <a:gridCol w="1255742">
                  <a:extLst>
                    <a:ext uri="{9D8B030D-6E8A-4147-A177-3AD203B41FA5}">
                      <a16:colId xmlns:a16="http://schemas.microsoft.com/office/drawing/2014/main" val="1964280729"/>
                    </a:ext>
                  </a:extLst>
                </a:gridCol>
                <a:gridCol w="621330">
                  <a:extLst>
                    <a:ext uri="{9D8B030D-6E8A-4147-A177-3AD203B41FA5}">
                      <a16:colId xmlns:a16="http://schemas.microsoft.com/office/drawing/2014/main" val="745806227"/>
                    </a:ext>
                  </a:extLst>
                </a:gridCol>
                <a:gridCol w="2780454">
                  <a:extLst>
                    <a:ext uri="{9D8B030D-6E8A-4147-A177-3AD203B41FA5}">
                      <a16:colId xmlns:a16="http://schemas.microsoft.com/office/drawing/2014/main" val="3127932095"/>
                    </a:ext>
                  </a:extLst>
                </a:gridCol>
              </a:tblGrid>
              <a:tr h="804986">
                <a:tc>
                  <a:txBody>
                    <a:bodyPr/>
                    <a:lstStyle/>
                    <a:p>
                      <a:pPr algn="ctr">
                        <a:lnSpc>
                          <a:spcPct val="104000"/>
                        </a:lnSpc>
                        <a:spcAft>
                          <a:spcPts val="0"/>
                        </a:spcAft>
                      </a:pPr>
                      <a:r>
                        <a:rPr lang="it-IT" sz="1200" kern="150" cap="small">
                          <a:solidFill>
                            <a:schemeClr val="tx1"/>
                          </a:solidFill>
                          <a:effectLst/>
                        </a:rPr>
                        <a:t>moduli formativi</a:t>
                      </a:r>
                      <a:endParaRPr lang="it-IT" sz="1200" kern="150">
                        <a:solidFill>
                          <a:schemeClr val="tx1"/>
                        </a:solidFill>
                        <a:effectLst/>
                      </a:endParaRPr>
                    </a:p>
                    <a:p>
                      <a:pPr algn="ctr">
                        <a:lnSpc>
                          <a:spcPct val="104000"/>
                        </a:lnSpc>
                        <a:spcAft>
                          <a:spcPts val="0"/>
                        </a:spcAft>
                      </a:pPr>
                      <a:r>
                        <a:rPr lang="it-IT" sz="1200" kern="150" cap="small">
                          <a:solidFill>
                            <a:schemeClr val="tx1"/>
                          </a:solidFill>
                          <a:effectLst/>
                        </a:rPr>
                        <a:t>(con enfasi sui compiti di realtà)</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gn="ctr">
                        <a:lnSpc>
                          <a:spcPct val="104000"/>
                        </a:lnSpc>
                        <a:spcAft>
                          <a:spcPts val="0"/>
                        </a:spcAft>
                      </a:pPr>
                      <a:r>
                        <a:rPr lang="it-IT" sz="1200" kern="150" cap="small">
                          <a:solidFill>
                            <a:schemeClr val="tx1"/>
                          </a:solidFill>
                          <a:effectLst/>
                        </a:rPr>
                        <a:t>dove</a:t>
                      </a:r>
                      <a:endParaRPr lang="it-IT" sz="1200" kern="150">
                        <a:solidFill>
                          <a:schemeClr val="tx1"/>
                        </a:solidFill>
                        <a:effectLst/>
                      </a:endParaRPr>
                    </a:p>
                    <a:p>
                      <a:pPr algn="ctr">
                        <a:lnSpc>
                          <a:spcPct val="104000"/>
                        </a:lnSpc>
                        <a:spcAft>
                          <a:spcPts val="0"/>
                        </a:spcAft>
                      </a:pPr>
                      <a:r>
                        <a:rPr lang="it-IT" sz="1200" kern="150" cap="small">
                          <a:solidFill>
                            <a:schemeClr val="tx1"/>
                          </a:solidFill>
                          <a:effectLst/>
                        </a:rPr>
                        <a:t> </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gn="ctr">
                        <a:lnSpc>
                          <a:spcPct val="104000"/>
                        </a:lnSpc>
                        <a:spcAft>
                          <a:spcPts val="0"/>
                        </a:spcAft>
                      </a:pPr>
                      <a:r>
                        <a:rPr lang="it-IT" sz="1200" kern="150" cap="small">
                          <a:solidFill>
                            <a:schemeClr val="tx1"/>
                          </a:solidFill>
                          <a:effectLst/>
                        </a:rPr>
                        <a:t>orari</a:t>
                      </a:r>
                      <a:endParaRPr lang="it-IT" sz="1200" kern="150">
                        <a:solidFill>
                          <a:schemeClr val="tx1"/>
                        </a:solidFill>
                        <a:effectLst/>
                      </a:endParaRPr>
                    </a:p>
                    <a:p>
                      <a:pPr algn="ctr">
                        <a:lnSpc>
                          <a:spcPct val="104000"/>
                        </a:lnSpc>
                        <a:spcAft>
                          <a:spcPts val="0"/>
                        </a:spcAft>
                      </a:pPr>
                      <a:r>
                        <a:rPr lang="it-IT" sz="1200" kern="150" cap="small">
                          <a:solidFill>
                            <a:schemeClr val="tx1"/>
                          </a:solidFill>
                          <a:effectLst/>
                        </a:rPr>
                        <a:t> </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gn="ctr">
                        <a:lnSpc>
                          <a:spcPct val="104000"/>
                        </a:lnSpc>
                        <a:spcAft>
                          <a:spcPts val="0"/>
                        </a:spcAft>
                      </a:pPr>
                      <a:r>
                        <a:rPr lang="it-IT" sz="1200" kern="150" cap="small">
                          <a:solidFill>
                            <a:schemeClr val="tx1"/>
                          </a:solidFill>
                          <a:effectLst/>
                        </a:rPr>
                        <a:t>discipline coinvolte</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gn="ctr">
                        <a:lnSpc>
                          <a:spcPct val="104000"/>
                        </a:lnSpc>
                        <a:spcAft>
                          <a:spcPts val="0"/>
                        </a:spcAft>
                      </a:pPr>
                      <a:r>
                        <a:rPr lang="it-IT" sz="1200" kern="150" cap="small">
                          <a:solidFill>
                            <a:schemeClr val="tx1"/>
                          </a:solidFill>
                          <a:effectLst/>
                        </a:rPr>
                        <a:t>tutor interno</a:t>
                      </a:r>
                      <a:endParaRPr lang="it-IT" sz="1200" kern="150">
                        <a:solidFill>
                          <a:schemeClr val="tx1"/>
                        </a:solidFill>
                        <a:effectLst/>
                      </a:endParaRPr>
                    </a:p>
                    <a:p>
                      <a:pPr algn="ctr">
                        <a:lnSpc>
                          <a:spcPct val="104000"/>
                        </a:lnSpc>
                        <a:spcAft>
                          <a:spcPts val="0"/>
                        </a:spcAft>
                      </a:pPr>
                      <a:r>
                        <a:rPr lang="it-IT" sz="1200" kern="150" cap="small">
                          <a:solidFill>
                            <a:schemeClr val="tx1"/>
                          </a:solidFill>
                          <a:effectLst/>
                        </a:rPr>
                        <a:t> </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gn="ctr">
                        <a:lnSpc>
                          <a:spcPct val="104000"/>
                        </a:lnSpc>
                        <a:spcAft>
                          <a:spcPts val="0"/>
                        </a:spcAft>
                      </a:pPr>
                      <a:r>
                        <a:rPr lang="it-IT" sz="1200" kern="150" cap="small">
                          <a:solidFill>
                            <a:schemeClr val="tx1"/>
                          </a:solidFill>
                          <a:effectLst/>
                        </a:rPr>
                        <a:t>tutor esterno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gn="ctr">
                        <a:lnSpc>
                          <a:spcPct val="104000"/>
                        </a:lnSpc>
                        <a:spcAft>
                          <a:spcPts val="0"/>
                        </a:spcAft>
                      </a:pPr>
                      <a:r>
                        <a:rPr lang="it-IT" sz="1200" kern="150" cap="small">
                          <a:solidFill>
                            <a:schemeClr val="tx1"/>
                          </a:solidFill>
                          <a:effectLst/>
                        </a:rPr>
                        <a:t>prodotti / evidenze</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extLst>
                  <a:ext uri="{0D108BD9-81ED-4DB2-BD59-A6C34878D82A}">
                    <a16:rowId xmlns:a16="http://schemas.microsoft.com/office/drawing/2014/main" val="1170914838"/>
                  </a:ext>
                </a:extLst>
              </a:tr>
              <a:tr h="127148">
                <a:tc gridSpan="7">
                  <a:txBody>
                    <a:bodyPr/>
                    <a:lstStyle/>
                    <a:p>
                      <a:pPr algn="ctr">
                        <a:lnSpc>
                          <a:spcPct val="104000"/>
                        </a:lnSpc>
                        <a:spcAft>
                          <a:spcPts val="0"/>
                        </a:spcAft>
                      </a:pPr>
                      <a:r>
                        <a:rPr lang="it-IT" sz="1200" kern="150">
                          <a:solidFill>
                            <a:schemeClr val="tx1"/>
                          </a:solidFill>
                          <a:effectLst/>
                        </a:rPr>
                        <a:t>QUINTO ANNO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454468792"/>
                  </a:ext>
                </a:extLst>
              </a:tr>
              <a:tr h="862381">
                <a:tc>
                  <a:txBody>
                    <a:bodyPr/>
                    <a:lstStyle/>
                    <a:p>
                      <a:pPr marL="342900" lvl="0" indent="-342900">
                        <a:lnSpc>
                          <a:spcPct val="104000"/>
                        </a:lnSpc>
                        <a:spcAft>
                          <a:spcPts val="0"/>
                        </a:spcAft>
                        <a:buFont typeface="+mj-lt"/>
                        <a:buAutoNum type="arabicParenR"/>
                      </a:pPr>
                      <a:r>
                        <a:rPr lang="it-IT" sz="1200" kern="150">
                          <a:solidFill>
                            <a:schemeClr val="tx1"/>
                          </a:solidFill>
                          <a:effectLst/>
                        </a:rPr>
                        <a:t>analisi costi- benefici</a:t>
                      </a:r>
                    </a:p>
                    <a:p>
                      <a:pPr marL="342900" lvl="0" indent="-342900">
                        <a:lnSpc>
                          <a:spcPct val="104000"/>
                        </a:lnSpc>
                        <a:spcAft>
                          <a:spcPts val="0"/>
                        </a:spcAft>
                        <a:buFont typeface="+mj-lt"/>
                        <a:buAutoNum type="arabicParenR"/>
                      </a:pPr>
                      <a:r>
                        <a:rPr lang="it-IT" sz="1200" kern="150">
                          <a:solidFill>
                            <a:schemeClr val="tx1"/>
                          </a:solidFill>
                          <a:effectLst/>
                        </a:rPr>
                        <a:t>studio di fattibilità</a:t>
                      </a:r>
                    </a:p>
                    <a:p>
                      <a:pPr marL="342900" lvl="0" indent="-342900">
                        <a:lnSpc>
                          <a:spcPct val="104000"/>
                        </a:lnSpc>
                        <a:spcAft>
                          <a:spcPts val="0"/>
                        </a:spcAft>
                        <a:buFont typeface="+mj-lt"/>
                        <a:buAutoNum type="arabicParenR"/>
                      </a:pPr>
                      <a:r>
                        <a:rPr lang="it-IT" sz="1200" kern="150">
                          <a:solidFill>
                            <a:schemeClr val="tx1"/>
                          </a:solidFill>
                          <a:effectLst/>
                        </a:rPr>
                        <a:t>budget e business plan</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dirty="0">
                          <a:solidFill>
                            <a:schemeClr val="tx1"/>
                          </a:solidFill>
                          <a:effectLst/>
                        </a:rPr>
                        <a:t>Aule laboratorio</a:t>
                      </a:r>
                    </a:p>
                    <a:p>
                      <a:pPr>
                        <a:lnSpc>
                          <a:spcPct val="104000"/>
                        </a:lnSpc>
                        <a:spcAft>
                          <a:spcPts val="0"/>
                        </a:spcAft>
                      </a:pPr>
                      <a:r>
                        <a:rPr lang="it-IT" sz="1200" kern="150" dirty="0">
                          <a:solidFill>
                            <a:schemeClr val="tx1"/>
                          </a:solidFill>
                          <a:effectLst/>
                        </a:rPr>
                        <a:t>azienda ospitante</a:t>
                      </a:r>
                      <a:endParaRPr lang="it-IT" sz="1200" kern="15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50 ore: Curriculari ed extra curriculari</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Le discipline di tutti gli assi culturali</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Tutor PCTO individuato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Esperto esterno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Essere stati capaci di finalizzare il percorso di studi per un orientamento personale e professionale</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extLst>
                  <a:ext uri="{0D108BD9-81ED-4DB2-BD59-A6C34878D82A}">
                    <a16:rowId xmlns:a16="http://schemas.microsoft.com/office/drawing/2014/main" val="936714802"/>
                  </a:ext>
                </a:extLst>
              </a:tr>
              <a:tr h="533851">
                <a:tc gridSpan="7">
                  <a:txBody>
                    <a:bodyPr/>
                    <a:lstStyle/>
                    <a:p>
                      <a:pPr algn="just">
                        <a:lnSpc>
                          <a:spcPct val="104000"/>
                        </a:lnSpc>
                        <a:spcAft>
                          <a:spcPts val="0"/>
                        </a:spcAft>
                      </a:pPr>
                      <a:r>
                        <a:rPr lang="it-IT" sz="1200" kern="150">
                          <a:solidFill>
                            <a:schemeClr val="tx1"/>
                          </a:solidFill>
                          <a:effectLst/>
                        </a:rPr>
                        <a:t>Valutazione e ricadute (assi / discipline e condotta)</a:t>
                      </a:r>
                    </a:p>
                    <a:p>
                      <a:pPr algn="just">
                        <a:lnSpc>
                          <a:spcPct val="104000"/>
                        </a:lnSpc>
                        <a:spcAft>
                          <a:spcPts val="0"/>
                        </a:spcAft>
                      </a:pPr>
                      <a:r>
                        <a:rPr lang="it-IT" sz="1200" kern="150">
                          <a:solidFill>
                            <a:schemeClr val="tx1"/>
                          </a:solidFill>
                          <a:effectLst/>
                        </a:rPr>
                        <a:t> </a:t>
                      </a:r>
                    </a:p>
                    <a:p>
                      <a:pPr algn="just">
                        <a:lnSpc>
                          <a:spcPct val="104000"/>
                        </a:lnSpc>
                        <a:spcAft>
                          <a:spcPts val="0"/>
                        </a:spcAft>
                      </a:pPr>
                      <a:r>
                        <a:rPr lang="it-IT" sz="1200" kern="150">
                          <a:solidFill>
                            <a:schemeClr val="tx1"/>
                          </a:solidFill>
                          <a:effectLst/>
                        </a:rPr>
                        <a:t>Elaborato per l’esame: scheda di presentazione del percorso PCTO e consapevolezza della  propria scelta</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836423791"/>
                  </a:ext>
                </a:extLst>
              </a:tr>
              <a:tr h="127148">
                <a:tc gridSpan="7">
                  <a:txBody>
                    <a:bodyPr/>
                    <a:lstStyle/>
                    <a:p>
                      <a:pPr algn="ctr">
                        <a:lnSpc>
                          <a:spcPct val="104000"/>
                        </a:lnSpc>
                        <a:spcAft>
                          <a:spcPts val="0"/>
                        </a:spcAft>
                      </a:pPr>
                      <a:r>
                        <a:rPr lang="it-IT" sz="1200" kern="150">
                          <a:solidFill>
                            <a:schemeClr val="tx1"/>
                          </a:solidFill>
                          <a:effectLst/>
                        </a:rPr>
                        <a:t>QUARTO ANNO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844977268"/>
                  </a:ext>
                </a:extLst>
              </a:tr>
              <a:tr h="862381">
                <a:tc>
                  <a:txBody>
                    <a:bodyPr/>
                    <a:lstStyle/>
                    <a:p>
                      <a:pPr marL="342900" lvl="0" indent="-342900">
                        <a:lnSpc>
                          <a:spcPct val="104000"/>
                        </a:lnSpc>
                        <a:spcAft>
                          <a:spcPts val="0"/>
                        </a:spcAft>
                        <a:buFont typeface="+mj-lt"/>
                        <a:buAutoNum type="arabicParenR"/>
                      </a:pPr>
                      <a:r>
                        <a:rPr lang="it-IT" sz="1200" kern="150" dirty="0">
                          <a:solidFill>
                            <a:schemeClr val="tx1"/>
                          </a:solidFill>
                          <a:effectLst/>
                        </a:rPr>
                        <a:t>web marketing</a:t>
                      </a:r>
                    </a:p>
                    <a:p>
                      <a:pPr marL="342900" lvl="0" indent="-342900">
                        <a:lnSpc>
                          <a:spcPct val="104000"/>
                        </a:lnSpc>
                        <a:spcAft>
                          <a:spcPts val="0"/>
                        </a:spcAft>
                        <a:buFont typeface="+mj-lt"/>
                        <a:buAutoNum type="arabicParenR"/>
                      </a:pPr>
                      <a:r>
                        <a:rPr lang="it-IT" sz="1200" kern="150" dirty="0">
                          <a:solidFill>
                            <a:schemeClr val="tx1"/>
                          </a:solidFill>
                          <a:effectLst/>
                        </a:rPr>
                        <a:t>creazione di una piattaforma (e-commerce)</a:t>
                      </a:r>
                    </a:p>
                    <a:p>
                      <a:pPr>
                        <a:lnSpc>
                          <a:spcPct val="104000"/>
                        </a:lnSpc>
                        <a:spcAft>
                          <a:spcPts val="0"/>
                        </a:spcAft>
                      </a:pPr>
                      <a:r>
                        <a:rPr lang="it-IT" sz="1200" kern="150" dirty="0">
                          <a:solidFill>
                            <a:schemeClr val="tx1"/>
                          </a:solidFill>
                          <a:effectLst/>
                        </a:rPr>
                        <a:t> </a:t>
                      </a:r>
                    </a:p>
                    <a:p>
                      <a:pPr>
                        <a:lnSpc>
                          <a:spcPct val="104000"/>
                        </a:lnSpc>
                        <a:spcAft>
                          <a:spcPts val="0"/>
                        </a:spcAft>
                      </a:pPr>
                      <a:r>
                        <a:rPr lang="it-IT" sz="1200" kern="150" dirty="0">
                          <a:solidFill>
                            <a:schemeClr val="tx1"/>
                          </a:solidFill>
                          <a:effectLst/>
                        </a:rPr>
                        <a:t> </a:t>
                      </a:r>
                      <a:endParaRPr lang="it-IT" sz="1200" kern="15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Aule,  laboratorio</a:t>
                      </a:r>
                    </a:p>
                    <a:p>
                      <a:pPr>
                        <a:lnSpc>
                          <a:spcPct val="104000"/>
                        </a:lnSpc>
                        <a:spcAft>
                          <a:spcPts val="0"/>
                        </a:spcAft>
                      </a:pPr>
                      <a:r>
                        <a:rPr lang="it-IT" sz="1200" kern="150">
                          <a:solidFill>
                            <a:schemeClr val="tx1"/>
                          </a:solidFill>
                          <a:effectLst/>
                        </a:rPr>
                        <a:t>azienda ospitante</a:t>
                      </a:r>
                    </a:p>
                    <a:p>
                      <a:pPr>
                        <a:lnSpc>
                          <a:spcPct val="104000"/>
                        </a:lnSpc>
                        <a:spcAft>
                          <a:spcPts val="0"/>
                        </a:spcAft>
                      </a:pPr>
                      <a:r>
                        <a:rPr lang="it-IT" sz="1200" kern="150">
                          <a:solidFill>
                            <a:schemeClr val="tx1"/>
                          </a:solidFill>
                          <a:effectLst/>
                        </a:rPr>
                        <a:t> </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80 ore: Curriculari ed extra curriculari</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Le discipline di tutti gli assi culturali</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Tutor PCTO individuato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Esperto esterno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Creazione di una piattaforma web marketing con affiancamento di un docente</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extLst>
                  <a:ext uri="{0D108BD9-81ED-4DB2-BD59-A6C34878D82A}">
                    <a16:rowId xmlns:a16="http://schemas.microsoft.com/office/drawing/2014/main" val="330772378"/>
                  </a:ext>
                </a:extLst>
              </a:tr>
              <a:tr h="398283">
                <a:tc gridSpan="7">
                  <a:txBody>
                    <a:bodyPr/>
                    <a:lstStyle/>
                    <a:p>
                      <a:pPr algn="just">
                        <a:lnSpc>
                          <a:spcPct val="104000"/>
                        </a:lnSpc>
                        <a:spcAft>
                          <a:spcPts val="0"/>
                        </a:spcAft>
                      </a:pPr>
                      <a:r>
                        <a:rPr lang="it-IT" sz="1200" kern="150">
                          <a:solidFill>
                            <a:schemeClr val="tx1"/>
                          </a:solidFill>
                          <a:effectLst/>
                        </a:rPr>
                        <a:t>Valutazione e ricadute (assi / discipline e condotta)</a:t>
                      </a:r>
                    </a:p>
                    <a:p>
                      <a:pPr algn="just">
                        <a:lnSpc>
                          <a:spcPct val="104000"/>
                        </a:lnSpc>
                        <a:spcAft>
                          <a:spcPts val="0"/>
                        </a:spcAft>
                      </a:pPr>
                      <a:r>
                        <a:rPr lang="it-IT" sz="1200" kern="150">
                          <a:solidFill>
                            <a:schemeClr val="tx1"/>
                          </a:solidFill>
                          <a:effectLst/>
                        </a:rPr>
                        <a:t> </a:t>
                      </a:r>
                    </a:p>
                    <a:p>
                      <a:pPr algn="just">
                        <a:lnSpc>
                          <a:spcPct val="104000"/>
                        </a:lnSpc>
                        <a:spcAft>
                          <a:spcPts val="0"/>
                        </a:spcAft>
                      </a:pPr>
                      <a:r>
                        <a:rPr lang="it-IT" sz="1200" kern="150">
                          <a:solidFill>
                            <a:schemeClr val="tx1"/>
                          </a:solidFill>
                          <a:effectLst/>
                        </a:rPr>
                        <a:t>Continuità: progetto triennale (PCTO) e continuità dei docenti coinvolti</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859863568"/>
                  </a:ext>
                </a:extLst>
              </a:tr>
              <a:tr h="127148">
                <a:tc gridSpan="7">
                  <a:txBody>
                    <a:bodyPr/>
                    <a:lstStyle/>
                    <a:p>
                      <a:pPr algn="ctr">
                        <a:lnSpc>
                          <a:spcPct val="104000"/>
                        </a:lnSpc>
                        <a:spcAft>
                          <a:spcPts val="0"/>
                        </a:spcAft>
                      </a:pPr>
                      <a:r>
                        <a:rPr lang="it-IT" sz="1200" kern="150">
                          <a:solidFill>
                            <a:schemeClr val="tx1"/>
                          </a:solidFill>
                          <a:effectLst/>
                        </a:rPr>
                        <a:t>TERZO ANNO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449079368"/>
                  </a:ext>
                </a:extLst>
              </a:tr>
              <a:tr h="1110974">
                <a:tc>
                  <a:txBody>
                    <a:bodyPr/>
                    <a:lstStyle/>
                    <a:p>
                      <a:pPr marL="342900" lvl="0" indent="-342900">
                        <a:lnSpc>
                          <a:spcPct val="104000"/>
                        </a:lnSpc>
                        <a:spcAft>
                          <a:spcPts val="0"/>
                        </a:spcAft>
                        <a:buFont typeface="+mj-lt"/>
                        <a:buAutoNum type="arabicParenR"/>
                      </a:pPr>
                      <a:r>
                        <a:rPr lang="it-IT" sz="1200" kern="150">
                          <a:solidFill>
                            <a:schemeClr val="tx1"/>
                          </a:solidFill>
                          <a:effectLst/>
                        </a:rPr>
                        <a:t>analisi del territorio e statistiche</a:t>
                      </a:r>
                    </a:p>
                    <a:p>
                      <a:pPr marL="342900" lvl="0" indent="-342900">
                        <a:lnSpc>
                          <a:spcPct val="104000"/>
                        </a:lnSpc>
                        <a:spcAft>
                          <a:spcPts val="0"/>
                        </a:spcAft>
                        <a:buFont typeface="+mj-lt"/>
                        <a:buAutoNum type="arabicParenR"/>
                      </a:pPr>
                      <a:r>
                        <a:rPr lang="it-IT" sz="1200" kern="150">
                          <a:solidFill>
                            <a:schemeClr val="tx1"/>
                          </a:solidFill>
                          <a:effectLst/>
                        </a:rPr>
                        <a:t>idea imprenditoriale</a:t>
                      </a:r>
                    </a:p>
                    <a:p>
                      <a:pPr marL="342900" lvl="0" indent="-342900">
                        <a:lnSpc>
                          <a:spcPct val="104000"/>
                        </a:lnSpc>
                        <a:spcAft>
                          <a:spcPts val="0"/>
                        </a:spcAft>
                        <a:buFont typeface="+mj-lt"/>
                        <a:buAutoNum type="arabicParenR"/>
                      </a:pPr>
                      <a:r>
                        <a:rPr lang="it-IT" sz="1200" kern="150">
                          <a:solidFill>
                            <a:schemeClr val="tx1"/>
                          </a:solidFill>
                          <a:effectLst/>
                        </a:rPr>
                        <a:t>creazione di un'impresa ecosostenibile nel settore energetico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Aule,  laboratorio</a:t>
                      </a:r>
                    </a:p>
                    <a:p>
                      <a:pPr>
                        <a:lnSpc>
                          <a:spcPct val="104000"/>
                        </a:lnSpc>
                        <a:spcAft>
                          <a:spcPts val="0"/>
                        </a:spcAft>
                      </a:pPr>
                      <a:r>
                        <a:rPr lang="it-IT" sz="1200" kern="150">
                          <a:solidFill>
                            <a:schemeClr val="tx1"/>
                          </a:solidFill>
                          <a:effectLst/>
                        </a:rPr>
                        <a:t>azienda ospitante</a:t>
                      </a:r>
                    </a:p>
                    <a:p>
                      <a:pPr>
                        <a:lnSpc>
                          <a:spcPct val="104000"/>
                        </a:lnSpc>
                        <a:spcAft>
                          <a:spcPts val="0"/>
                        </a:spcAft>
                      </a:pPr>
                      <a:r>
                        <a:rPr lang="it-IT" sz="1200" kern="150">
                          <a:solidFill>
                            <a:schemeClr val="tx1"/>
                          </a:solidFill>
                          <a:effectLst/>
                        </a:rPr>
                        <a:t> </a:t>
                      </a:r>
                    </a:p>
                    <a:p>
                      <a:pPr>
                        <a:lnSpc>
                          <a:spcPct val="104000"/>
                        </a:lnSpc>
                        <a:spcAft>
                          <a:spcPts val="0"/>
                        </a:spcAft>
                      </a:pPr>
                      <a:r>
                        <a:rPr lang="it-IT" sz="1200" kern="150">
                          <a:solidFill>
                            <a:schemeClr val="tx1"/>
                          </a:solidFill>
                          <a:effectLst/>
                        </a:rPr>
                        <a:t> </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80 ore: Curriculari ed extra curriculari</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Le discipline di tutti gli assi culturali</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Tutor PCTO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Esperto esterno</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a:txBody>
                    <a:bodyPr/>
                    <a:lstStyle/>
                    <a:p>
                      <a:pPr>
                        <a:lnSpc>
                          <a:spcPct val="104000"/>
                        </a:lnSpc>
                        <a:spcAft>
                          <a:spcPts val="0"/>
                        </a:spcAft>
                      </a:pPr>
                      <a:r>
                        <a:rPr lang="it-IT" sz="1200" kern="150">
                          <a:solidFill>
                            <a:schemeClr val="tx1"/>
                          </a:solidFill>
                          <a:effectLst/>
                        </a:rPr>
                        <a:t>Identikit del territorio circostante e capacità di valorizzare le risorse disponibili. Creazione  impresa: “Il vento come risorsa energetica”</a:t>
                      </a:r>
                      <a:endParaRPr lang="it-IT" sz="1200" kern="15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extLst>
                  <a:ext uri="{0D108BD9-81ED-4DB2-BD59-A6C34878D82A}">
                    <a16:rowId xmlns:a16="http://schemas.microsoft.com/office/drawing/2014/main" val="852585213"/>
                  </a:ext>
                </a:extLst>
              </a:tr>
              <a:tr h="398283">
                <a:tc gridSpan="7">
                  <a:txBody>
                    <a:bodyPr/>
                    <a:lstStyle/>
                    <a:p>
                      <a:pPr algn="just">
                        <a:lnSpc>
                          <a:spcPct val="104000"/>
                        </a:lnSpc>
                        <a:spcAft>
                          <a:spcPts val="0"/>
                        </a:spcAft>
                      </a:pPr>
                      <a:r>
                        <a:rPr lang="it-IT" sz="1200" kern="150" dirty="0">
                          <a:solidFill>
                            <a:schemeClr val="tx1"/>
                          </a:solidFill>
                          <a:effectLst/>
                        </a:rPr>
                        <a:t>Valutazione e ricadute (assi / discipline e condotta)</a:t>
                      </a:r>
                    </a:p>
                    <a:p>
                      <a:pPr algn="just">
                        <a:lnSpc>
                          <a:spcPct val="104000"/>
                        </a:lnSpc>
                        <a:spcAft>
                          <a:spcPts val="0"/>
                        </a:spcAft>
                      </a:pPr>
                      <a:r>
                        <a:rPr lang="it-IT" sz="1200" kern="150" dirty="0">
                          <a:solidFill>
                            <a:schemeClr val="tx1"/>
                          </a:solidFill>
                          <a:effectLst/>
                        </a:rPr>
                        <a:t> </a:t>
                      </a:r>
                    </a:p>
                    <a:p>
                      <a:pPr algn="just">
                        <a:lnSpc>
                          <a:spcPct val="104000"/>
                        </a:lnSpc>
                        <a:spcAft>
                          <a:spcPts val="0"/>
                        </a:spcAft>
                      </a:pPr>
                      <a:r>
                        <a:rPr lang="it-IT" sz="1200" kern="150" dirty="0">
                          <a:solidFill>
                            <a:schemeClr val="tx1"/>
                          </a:solidFill>
                          <a:effectLst/>
                        </a:rPr>
                        <a:t>Continuità: progetto triennale (PCTO) e continuità dei docenti coinvolti</a:t>
                      </a:r>
                      <a:endParaRPr lang="it-IT" sz="1200" kern="15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36740" marR="36740"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412151"/>
                  </a:ext>
                </a:extLst>
              </a:tr>
            </a:tbl>
          </a:graphicData>
        </a:graphic>
      </p:graphicFrame>
    </p:spTree>
    <p:extLst>
      <p:ext uri="{BB962C8B-B14F-4D97-AF65-F5344CB8AC3E}">
        <p14:creationId xmlns:p14="http://schemas.microsoft.com/office/powerpoint/2010/main" val="3052307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493E16-9951-42F1-A9C2-0E2EA6B3B29A}"/>
              </a:ext>
            </a:extLst>
          </p:cNvPr>
          <p:cNvSpPr>
            <a:spLocks noGrp="1"/>
          </p:cNvSpPr>
          <p:nvPr>
            <p:ph type="title"/>
          </p:nvPr>
        </p:nvSpPr>
        <p:spPr>
          <a:xfrm>
            <a:off x="1024128" y="585216"/>
            <a:ext cx="9720072" cy="1156498"/>
          </a:xfrm>
          <a:solidFill>
            <a:srgbClr val="FFC000"/>
          </a:solidFill>
        </p:spPr>
        <p:txBody>
          <a:bodyPr>
            <a:normAutofit/>
          </a:bodyPr>
          <a:lstStyle/>
          <a:p>
            <a:r>
              <a:rPr lang="it-IT" sz="4400" dirty="0"/>
              <a:t>VALUTAZIONE FORMATIVA </a:t>
            </a:r>
          </a:p>
        </p:txBody>
      </p:sp>
      <p:sp>
        <p:nvSpPr>
          <p:cNvPr id="3" name="Segnaposto contenuto 2">
            <a:extLst>
              <a:ext uri="{FF2B5EF4-FFF2-40B4-BE49-F238E27FC236}">
                <a16:creationId xmlns:a16="http://schemas.microsoft.com/office/drawing/2014/main" id="{71088388-8731-4383-8AFD-A0144BC1F880}"/>
              </a:ext>
            </a:extLst>
          </p:cNvPr>
          <p:cNvSpPr>
            <a:spLocks noGrp="1"/>
          </p:cNvSpPr>
          <p:nvPr>
            <p:ph idx="1"/>
          </p:nvPr>
        </p:nvSpPr>
        <p:spPr/>
        <p:txBody>
          <a:bodyPr>
            <a:normAutofit fontScale="85000" lnSpcReduction="20000"/>
          </a:bodyPr>
          <a:lstStyle/>
          <a:p>
            <a:r>
              <a:rPr lang="it-IT" dirty="0"/>
              <a:t>L’azione del valutare è sempre posta nella prospettiva del </a:t>
            </a:r>
            <a:r>
              <a:rPr lang="it-IT" dirty="0">
                <a:highlight>
                  <a:srgbClr val="00FFFF"/>
                </a:highlight>
              </a:rPr>
              <a:t>formare</a:t>
            </a:r>
            <a:r>
              <a:rPr lang="it-IT" dirty="0"/>
              <a:t>, ovvero di:</a:t>
            </a:r>
          </a:p>
          <a:p>
            <a:pPr>
              <a:buFont typeface="Wingdings" panose="05000000000000000000" pitchFamily="2" charset="2"/>
              <a:buChar char="v"/>
            </a:pPr>
            <a:r>
              <a:rPr lang="it-IT" dirty="0"/>
              <a:t>rendere l’allievo consapevole delle sue risorse e potenzialità nel rapporto con se stesso, con gli altri, con il compito e con il contesto in cui si svolge la sua esistenza; </a:t>
            </a:r>
          </a:p>
          <a:p>
            <a:pPr>
              <a:buFont typeface="Wingdings" panose="05000000000000000000" pitchFamily="2" charset="2"/>
              <a:buChar char="v"/>
            </a:pPr>
            <a:r>
              <a:rPr lang="it-IT" dirty="0"/>
              <a:t>fornire agli insegnanti evidenze ed elementi di paragone che consentano loro di cogliere il punto in cui si trova la classe, e le sue articolazioni per livelli, nel processo formativo, e decidere i passi da svolgere nel prosieguo dell’attività didattica. </a:t>
            </a:r>
          </a:p>
          <a:p>
            <a:endParaRPr lang="it-IT" dirty="0"/>
          </a:p>
          <a:p>
            <a:r>
              <a:rPr lang="it-IT" dirty="0"/>
              <a:t>Occorre quindi </a:t>
            </a:r>
            <a:r>
              <a:rPr lang="it-IT" dirty="0">
                <a:highlight>
                  <a:srgbClr val="00FFFF"/>
                </a:highlight>
              </a:rPr>
              <a:t>evitare</a:t>
            </a:r>
            <a:r>
              <a:rPr lang="it-IT" dirty="0"/>
              <a:t>: </a:t>
            </a:r>
          </a:p>
          <a:p>
            <a:r>
              <a:rPr lang="it-IT" dirty="0"/>
              <a:t>- l’ossessione del voto piuttosto che l’accompagnamento al miglioramento  </a:t>
            </a:r>
          </a:p>
          <a:p>
            <a:r>
              <a:rPr lang="it-IT" dirty="0"/>
              <a:t>- di inchiodare l’alunno ai suoi errori </a:t>
            </a:r>
          </a:p>
          <a:p>
            <a:r>
              <a:rPr lang="it-IT" dirty="0"/>
              <a:t>- l’idea che il voto, e non la consapevolezza, sia lo scopo della didattica.</a:t>
            </a:r>
          </a:p>
          <a:p>
            <a:r>
              <a:rPr lang="it-IT" dirty="0"/>
              <a:t> </a:t>
            </a:r>
          </a:p>
        </p:txBody>
      </p:sp>
    </p:spTree>
    <p:extLst>
      <p:ext uri="{BB962C8B-B14F-4D97-AF65-F5344CB8AC3E}">
        <p14:creationId xmlns:p14="http://schemas.microsoft.com/office/powerpoint/2010/main" val="1670873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CC6A3D-BE83-415C-97D5-7665244B8862}"/>
              </a:ext>
            </a:extLst>
          </p:cNvPr>
          <p:cNvSpPr>
            <a:spLocks noGrp="1"/>
          </p:cNvSpPr>
          <p:nvPr>
            <p:ph type="title"/>
          </p:nvPr>
        </p:nvSpPr>
        <p:spPr>
          <a:xfrm>
            <a:off x="1024128" y="585216"/>
            <a:ext cx="9720072" cy="1134727"/>
          </a:xfrm>
          <a:solidFill>
            <a:srgbClr val="FFC000"/>
          </a:solidFill>
        </p:spPr>
        <p:txBody>
          <a:bodyPr>
            <a:normAutofit/>
          </a:bodyPr>
          <a:lstStyle/>
          <a:p>
            <a:r>
              <a:rPr lang="it-IT" sz="4400" dirty="0"/>
              <a:t>TRE focus DELLA </a:t>
            </a:r>
            <a:r>
              <a:rPr lang="it-IT" sz="4400" dirty="0" err="1"/>
              <a:t>VAlUTAZIONE</a:t>
            </a:r>
            <a:r>
              <a:rPr lang="it-IT" sz="4400" dirty="0"/>
              <a:t> </a:t>
            </a:r>
          </a:p>
        </p:txBody>
      </p:sp>
      <p:sp>
        <p:nvSpPr>
          <p:cNvPr id="9" name="Segnaposto contenuto 8">
            <a:extLst>
              <a:ext uri="{FF2B5EF4-FFF2-40B4-BE49-F238E27FC236}">
                <a16:creationId xmlns:a16="http://schemas.microsoft.com/office/drawing/2014/main" id="{317A8045-147E-4FBE-92B6-07710143B653}"/>
              </a:ext>
            </a:extLst>
          </p:cNvPr>
          <p:cNvSpPr>
            <a:spLocks noGrp="1"/>
          </p:cNvSpPr>
          <p:nvPr>
            <p:ph idx="1"/>
          </p:nvPr>
        </p:nvSpPr>
        <p:spPr/>
        <p:txBody>
          <a:bodyPr>
            <a:normAutofit lnSpcReduction="10000"/>
          </a:bodyPr>
          <a:lstStyle/>
          <a:p>
            <a:r>
              <a:rPr lang="it-IT" dirty="0"/>
              <a:t>I focus della valutazione della DAD sono tre: </a:t>
            </a:r>
          </a:p>
          <a:p>
            <a:pPr marL="457200" indent="-457200">
              <a:buFont typeface="+mj-lt"/>
              <a:buAutoNum type="arabicPeriod"/>
            </a:pPr>
            <a:r>
              <a:rPr lang="it-IT" dirty="0"/>
              <a:t>PARTECIPAZIONE</a:t>
            </a:r>
          </a:p>
          <a:p>
            <a:pPr marL="457200" indent="-457200">
              <a:buFont typeface="+mj-lt"/>
              <a:buAutoNum type="arabicPeriod"/>
            </a:pPr>
            <a:r>
              <a:rPr lang="it-IT" dirty="0"/>
              <a:t>COMUNICAZIONE</a:t>
            </a:r>
          </a:p>
          <a:p>
            <a:pPr marL="457200" indent="-457200">
              <a:buFont typeface="+mj-lt"/>
              <a:buAutoNum type="arabicPeriod"/>
            </a:pPr>
            <a:r>
              <a:rPr lang="it-IT" dirty="0"/>
              <a:t>AZIONE REALE.</a:t>
            </a:r>
          </a:p>
          <a:p>
            <a:endParaRPr lang="it-IT" dirty="0"/>
          </a:p>
          <a:p>
            <a:r>
              <a:rPr lang="it-IT" dirty="0"/>
              <a:t>Vi sono inoltre: </a:t>
            </a:r>
          </a:p>
          <a:p>
            <a:pPr>
              <a:buFont typeface="Wingdings" panose="05000000000000000000" pitchFamily="2" charset="2"/>
              <a:buChar char="v"/>
            </a:pPr>
            <a:r>
              <a:rPr lang="it-IT" dirty="0"/>
              <a:t>l’autovalutazione dell’alunno </a:t>
            </a:r>
          </a:p>
          <a:p>
            <a:pPr>
              <a:buFont typeface="Wingdings" panose="05000000000000000000" pitchFamily="2" charset="2"/>
              <a:buChar char="v"/>
            </a:pPr>
            <a:r>
              <a:rPr lang="it-IT" dirty="0"/>
              <a:t>la valutazione della condotta</a:t>
            </a:r>
          </a:p>
          <a:p>
            <a:pPr>
              <a:buFont typeface="Wingdings" panose="05000000000000000000" pitchFamily="2" charset="2"/>
              <a:buChar char="v"/>
            </a:pPr>
            <a:r>
              <a:rPr lang="it-IT" dirty="0"/>
              <a:t>La valutazione delle competenze. </a:t>
            </a:r>
          </a:p>
        </p:txBody>
      </p:sp>
    </p:spTree>
    <p:extLst>
      <p:ext uri="{BB962C8B-B14F-4D97-AF65-F5344CB8AC3E}">
        <p14:creationId xmlns:p14="http://schemas.microsoft.com/office/powerpoint/2010/main" val="4052690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177983-40F2-4859-9E5B-C087B9464ED7}"/>
              </a:ext>
            </a:extLst>
          </p:cNvPr>
          <p:cNvSpPr>
            <a:spLocks noGrp="1"/>
          </p:cNvSpPr>
          <p:nvPr>
            <p:ph type="title"/>
          </p:nvPr>
        </p:nvSpPr>
        <p:spPr>
          <a:xfrm>
            <a:off x="1024128" y="585216"/>
            <a:ext cx="9720072" cy="637409"/>
          </a:xfrm>
          <a:solidFill>
            <a:srgbClr val="FFFF00"/>
          </a:solidFill>
        </p:spPr>
        <p:txBody>
          <a:bodyPr>
            <a:normAutofit/>
          </a:bodyPr>
          <a:lstStyle/>
          <a:p>
            <a:pPr algn="ctr"/>
            <a:r>
              <a:rPr lang="it-IT" sz="3200" dirty="0"/>
              <a:t>a) AREA DELLA PARTECIPAZIONE</a:t>
            </a:r>
          </a:p>
        </p:txBody>
      </p:sp>
      <p:graphicFrame>
        <p:nvGraphicFramePr>
          <p:cNvPr id="3" name="Tabella 2">
            <a:extLst>
              <a:ext uri="{FF2B5EF4-FFF2-40B4-BE49-F238E27FC236}">
                <a16:creationId xmlns:a16="http://schemas.microsoft.com/office/drawing/2014/main" id="{C0299ECD-6775-4166-A526-37A41A35D06E}"/>
              </a:ext>
            </a:extLst>
          </p:cNvPr>
          <p:cNvGraphicFramePr>
            <a:graphicFrameLocks noGrp="1"/>
          </p:cNvGraphicFramePr>
          <p:nvPr>
            <p:extLst>
              <p:ext uri="{D42A27DB-BD31-4B8C-83A1-F6EECF244321}">
                <p14:modId xmlns:p14="http://schemas.microsoft.com/office/powerpoint/2010/main" val="1052091303"/>
              </p:ext>
            </p:extLst>
          </p:nvPr>
        </p:nvGraphicFramePr>
        <p:xfrm>
          <a:off x="1024128" y="1600200"/>
          <a:ext cx="9720072" cy="4030901"/>
        </p:xfrm>
        <a:graphic>
          <a:graphicData uri="http://schemas.openxmlformats.org/drawingml/2006/table">
            <a:tbl>
              <a:tblPr firstRow="1" firstCol="1" bandRow="1">
                <a:tableStyleId>{5C22544A-7EE6-4342-B048-85BDC9FD1C3A}</a:tableStyleId>
              </a:tblPr>
              <a:tblGrid>
                <a:gridCol w="5286071">
                  <a:extLst>
                    <a:ext uri="{9D8B030D-6E8A-4147-A177-3AD203B41FA5}">
                      <a16:colId xmlns:a16="http://schemas.microsoft.com/office/drawing/2014/main" val="2512690013"/>
                    </a:ext>
                  </a:extLst>
                </a:gridCol>
                <a:gridCol w="2967365">
                  <a:extLst>
                    <a:ext uri="{9D8B030D-6E8A-4147-A177-3AD203B41FA5}">
                      <a16:colId xmlns:a16="http://schemas.microsoft.com/office/drawing/2014/main" val="2016849767"/>
                    </a:ext>
                  </a:extLst>
                </a:gridCol>
                <a:gridCol w="1466636">
                  <a:extLst>
                    <a:ext uri="{9D8B030D-6E8A-4147-A177-3AD203B41FA5}">
                      <a16:colId xmlns:a16="http://schemas.microsoft.com/office/drawing/2014/main" val="3322539918"/>
                    </a:ext>
                  </a:extLst>
                </a:gridCol>
              </a:tblGrid>
              <a:tr h="611435">
                <a:tc>
                  <a:txBody>
                    <a:bodyPr/>
                    <a:lstStyle/>
                    <a:p>
                      <a:pPr algn="ctr">
                        <a:lnSpc>
                          <a:spcPct val="107000"/>
                        </a:lnSpc>
                        <a:spcAft>
                          <a:spcPts val="0"/>
                        </a:spcAft>
                      </a:pPr>
                      <a:r>
                        <a:rPr lang="it-IT" sz="1800" cap="small" dirty="0">
                          <a:solidFill>
                            <a:schemeClr val="tx1"/>
                          </a:solidFill>
                          <a:effectLst/>
                        </a:rPr>
                        <a:t>Focus e Indicatori</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tc>
                  <a:txBody>
                    <a:bodyPr/>
                    <a:lstStyle/>
                    <a:p>
                      <a:pPr algn="ctr">
                        <a:lnSpc>
                          <a:spcPct val="107000"/>
                        </a:lnSpc>
                        <a:spcAft>
                          <a:spcPts val="0"/>
                        </a:spcAft>
                      </a:pPr>
                      <a:r>
                        <a:rPr lang="it-IT" sz="1800" cap="small" dirty="0">
                          <a:solidFill>
                            <a:schemeClr val="tx1"/>
                          </a:solidFill>
                          <a:effectLst/>
                        </a:rPr>
                        <a:t>Evidenze</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tc>
                  <a:txBody>
                    <a:bodyPr/>
                    <a:lstStyle/>
                    <a:p>
                      <a:pPr algn="ctr">
                        <a:lnSpc>
                          <a:spcPct val="107000"/>
                        </a:lnSpc>
                        <a:spcAft>
                          <a:spcPts val="0"/>
                        </a:spcAft>
                      </a:pPr>
                      <a:r>
                        <a:rPr lang="it-IT" sz="1800" cap="small" dirty="0">
                          <a:solidFill>
                            <a:schemeClr val="tx1"/>
                          </a:solidFill>
                          <a:effectLst/>
                        </a:rPr>
                        <a:t>Livelli di padronanza</a:t>
                      </a:r>
                      <a:r>
                        <a:rPr lang="it-IT" sz="1800" dirty="0">
                          <a:solidFill>
                            <a:schemeClr val="tx1"/>
                          </a:solidFill>
                          <a:effectLst/>
                        </a:rPr>
                        <a:t>*</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2574961997"/>
                  </a:ext>
                </a:extLst>
              </a:tr>
              <a:tr h="1206439">
                <a:tc>
                  <a:txBody>
                    <a:bodyPr/>
                    <a:lstStyle/>
                    <a:p>
                      <a:pPr>
                        <a:lnSpc>
                          <a:spcPct val="107000"/>
                        </a:lnSpc>
                        <a:spcAft>
                          <a:spcPts val="0"/>
                        </a:spcAft>
                      </a:pPr>
                      <a:r>
                        <a:rPr lang="it-IT" sz="1800" dirty="0">
                          <a:solidFill>
                            <a:schemeClr val="tx1"/>
                          </a:solidFill>
                          <a:effectLst/>
                        </a:rPr>
                        <a:t>Partecipa alle attività sincrone (videoconferenze, instant messaging, etc.)  e asincrone, contribuendo in modo originale e personale, nel rispetto delle regole e promuovendo un clima sereno.</a:t>
                      </a:r>
                    </a:p>
                    <a:p>
                      <a:pPr>
                        <a:lnSpc>
                          <a:spcPct val="107000"/>
                        </a:lnSpc>
                        <a:spcAft>
                          <a:spcPts val="0"/>
                        </a:spcAft>
                      </a:pP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rowSpan="3">
                  <a:txBody>
                    <a:bodyPr/>
                    <a:lstStyle/>
                    <a:p>
                      <a:pPr>
                        <a:lnSpc>
                          <a:spcPct val="107000"/>
                        </a:lnSpc>
                        <a:spcAft>
                          <a:spcPts val="0"/>
                        </a:spcAft>
                      </a:pPr>
                      <a:r>
                        <a:rPr lang="it-IT" sz="1800" dirty="0">
                          <a:solidFill>
                            <a:schemeClr val="tx1"/>
                          </a:solidFill>
                          <a:effectLst/>
                        </a:rPr>
                        <a:t>Rilevazione sistematica della partecipazione, tramite i comportamenti dimostrati dagli allievi</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Aft>
                          <a:spcPts val="0"/>
                        </a:spcAft>
                      </a:pPr>
                      <a:r>
                        <a:rPr lang="it-IT" sz="1800" dirty="0">
                          <a:solidFill>
                            <a:schemeClr val="tx1"/>
                          </a:solidFill>
                          <a:effectLst/>
                        </a:rPr>
                        <a:t> </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315254100"/>
                  </a:ext>
                </a:extLst>
              </a:tr>
              <a:tr h="816675">
                <a:tc>
                  <a:txBody>
                    <a:bodyPr/>
                    <a:lstStyle/>
                    <a:p>
                      <a:pPr>
                        <a:lnSpc>
                          <a:spcPct val="107000"/>
                        </a:lnSpc>
                        <a:spcAft>
                          <a:spcPts val="0"/>
                        </a:spcAft>
                      </a:pPr>
                      <a:r>
                        <a:rPr lang="it-IT" sz="1800" dirty="0">
                          <a:solidFill>
                            <a:schemeClr val="tx1"/>
                          </a:solidFill>
                          <a:effectLst/>
                        </a:rPr>
                        <a:t>Mostra puntualità nella consegna dei materiali o dei lavori assegnati in modalità sincrona e/o asincrona come esercizi ed elaborati</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8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130457378"/>
                  </a:ext>
                </a:extLst>
              </a:tr>
              <a:tr h="1097905">
                <a:tc>
                  <a:txBody>
                    <a:bodyPr/>
                    <a:lstStyle/>
                    <a:p>
                      <a:pPr>
                        <a:lnSpc>
                          <a:spcPct val="107000"/>
                        </a:lnSpc>
                        <a:spcAft>
                          <a:spcPts val="0"/>
                        </a:spcAft>
                      </a:pPr>
                      <a:r>
                        <a:rPr lang="it-IT" sz="1800" dirty="0">
                          <a:solidFill>
                            <a:schemeClr val="tx1"/>
                          </a:solidFill>
                          <a:effectLst/>
                        </a:rPr>
                        <a:t>Manifesta una collaborazione costruttiva alle attività proposte, singolarmente, in coppia o in gruppo</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800" dirty="0">
                          <a:solidFill>
                            <a:schemeClr val="tx1"/>
                          </a:solidFill>
                          <a:effectLst/>
                        </a:rPr>
                        <a:t> </a:t>
                      </a:r>
                      <a:endParaRPr lang="it-IT"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4122132344"/>
                  </a:ext>
                </a:extLst>
              </a:tr>
            </a:tbl>
          </a:graphicData>
        </a:graphic>
      </p:graphicFrame>
      <p:sp>
        <p:nvSpPr>
          <p:cNvPr id="4" name="CasellaDiTesto 3">
            <a:extLst>
              <a:ext uri="{FF2B5EF4-FFF2-40B4-BE49-F238E27FC236}">
                <a16:creationId xmlns:a16="http://schemas.microsoft.com/office/drawing/2014/main" id="{95024A4A-DEB5-4E3E-B345-A319D634743F}"/>
              </a:ext>
            </a:extLst>
          </p:cNvPr>
          <p:cNvSpPr txBox="1"/>
          <p:nvPr/>
        </p:nvSpPr>
        <p:spPr>
          <a:xfrm>
            <a:off x="1024129" y="5927836"/>
            <a:ext cx="9720072" cy="369332"/>
          </a:xfrm>
          <a:prstGeom prst="rect">
            <a:avLst/>
          </a:prstGeom>
          <a:noFill/>
        </p:spPr>
        <p:txBody>
          <a:bodyPr wrap="square" rtlCol="0">
            <a:spAutoFit/>
          </a:bodyPr>
          <a:lstStyle/>
          <a:p>
            <a:r>
              <a:rPr lang="it-IT" dirty="0"/>
              <a:t>* Livelli di padronanza: 1=PARZIALE   2=BASILARE   3=INTERMEDIO   4=ELEVATO</a:t>
            </a:r>
          </a:p>
        </p:txBody>
      </p:sp>
    </p:spTree>
    <p:extLst>
      <p:ext uri="{BB962C8B-B14F-4D97-AF65-F5344CB8AC3E}">
        <p14:creationId xmlns:p14="http://schemas.microsoft.com/office/powerpoint/2010/main" val="2064415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0ED032-505E-490B-B6AF-8BF8DED29858}"/>
              </a:ext>
            </a:extLst>
          </p:cNvPr>
          <p:cNvSpPr>
            <a:spLocks noGrp="1"/>
          </p:cNvSpPr>
          <p:nvPr>
            <p:ph type="title"/>
          </p:nvPr>
        </p:nvSpPr>
        <p:spPr>
          <a:xfrm>
            <a:off x="1024128" y="585216"/>
            <a:ext cx="9720072" cy="709328"/>
          </a:xfrm>
          <a:solidFill>
            <a:srgbClr val="FFFF00"/>
          </a:solidFill>
        </p:spPr>
        <p:txBody>
          <a:bodyPr>
            <a:normAutofit/>
          </a:bodyPr>
          <a:lstStyle/>
          <a:p>
            <a:pPr algn="ctr"/>
            <a:r>
              <a:rPr lang="it-IT" sz="3200" dirty="0"/>
              <a:t>b) AREA DELLA COMUNICAZIONE</a:t>
            </a:r>
          </a:p>
        </p:txBody>
      </p:sp>
      <p:graphicFrame>
        <p:nvGraphicFramePr>
          <p:cNvPr id="4" name="Tabella 3">
            <a:extLst>
              <a:ext uri="{FF2B5EF4-FFF2-40B4-BE49-F238E27FC236}">
                <a16:creationId xmlns:a16="http://schemas.microsoft.com/office/drawing/2014/main" id="{E768DBFC-D020-449F-B6C5-C5BCAA61026E}"/>
              </a:ext>
            </a:extLst>
          </p:cNvPr>
          <p:cNvGraphicFramePr>
            <a:graphicFrameLocks noGrp="1"/>
          </p:cNvGraphicFramePr>
          <p:nvPr>
            <p:extLst>
              <p:ext uri="{D42A27DB-BD31-4B8C-83A1-F6EECF244321}">
                <p14:modId xmlns:p14="http://schemas.microsoft.com/office/powerpoint/2010/main" val="1021531510"/>
              </p:ext>
            </p:extLst>
          </p:nvPr>
        </p:nvGraphicFramePr>
        <p:xfrm>
          <a:off x="1024128" y="1643865"/>
          <a:ext cx="9720072" cy="4896946"/>
        </p:xfrm>
        <a:graphic>
          <a:graphicData uri="http://schemas.openxmlformats.org/drawingml/2006/table">
            <a:tbl>
              <a:tblPr firstRow="1" firstCol="1" bandRow="1">
                <a:tableStyleId>{5C22544A-7EE6-4342-B048-85BDC9FD1C3A}</a:tableStyleId>
              </a:tblPr>
              <a:tblGrid>
                <a:gridCol w="5286072">
                  <a:extLst>
                    <a:ext uri="{9D8B030D-6E8A-4147-A177-3AD203B41FA5}">
                      <a16:colId xmlns:a16="http://schemas.microsoft.com/office/drawing/2014/main" val="1621403994"/>
                    </a:ext>
                  </a:extLst>
                </a:gridCol>
                <a:gridCol w="2946816">
                  <a:extLst>
                    <a:ext uri="{9D8B030D-6E8A-4147-A177-3AD203B41FA5}">
                      <a16:colId xmlns:a16="http://schemas.microsoft.com/office/drawing/2014/main" val="3036395504"/>
                    </a:ext>
                  </a:extLst>
                </a:gridCol>
                <a:gridCol w="1487184">
                  <a:extLst>
                    <a:ext uri="{9D8B030D-6E8A-4147-A177-3AD203B41FA5}">
                      <a16:colId xmlns:a16="http://schemas.microsoft.com/office/drawing/2014/main" val="450630619"/>
                    </a:ext>
                  </a:extLst>
                </a:gridCol>
              </a:tblGrid>
              <a:tr h="751661">
                <a:tc>
                  <a:txBody>
                    <a:bodyPr/>
                    <a:lstStyle/>
                    <a:p>
                      <a:pPr algn="ctr">
                        <a:lnSpc>
                          <a:spcPct val="107000"/>
                        </a:lnSpc>
                        <a:spcAft>
                          <a:spcPts val="0"/>
                        </a:spcAft>
                      </a:pPr>
                      <a:r>
                        <a:rPr lang="it-IT" sz="1800" cap="small" dirty="0">
                          <a:solidFill>
                            <a:schemeClr val="tx1"/>
                          </a:solidFill>
                          <a:effectLst/>
                        </a:rPr>
                        <a:t>Focus e Indicatori</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it-IT" sz="1800" cap="small" dirty="0">
                          <a:solidFill>
                            <a:schemeClr val="tx1"/>
                          </a:solidFill>
                          <a:effectLst/>
                        </a:rPr>
                        <a:t>Evidenze</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it-IT" sz="1800" cap="small" dirty="0">
                          <a:solidFill>
                            <a:schemeClr val="tx1"/>
                          </a:solidFill>
                          <a:effectLst/>
                        </a:rPr>
                        <a:t>Livelli di padronanza</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extLst>
                  <a:ext uri="{0D108BD9-81ED-4DB2-BD59-A6C34878D82A}">
                    <a16:rowId xmlns:a16="http://schemas.microsoft.com/office/drawing/2014/main" val="3435305934"/>
                  </a:ext>
                </a:extLst>
              </a:tr>
              <a:tr h="819548">
                <a:tc>
                  <a:txBody>
                    <a:bodyPr/>
                    <a:lstStyle/>
                    <a:p>
                      <a:pPr>
                        <a:lnSpc>
                          <a:spcPct val="107000"/>
                        </a:lnSpc>
                        <a:spcAft>
                          <a:spcPts val="0"/>
                        </a:spcAft>
                      </a:pPr>
                      <a:r>
                        <a:rPr lang="it-IT" sz="1800">
                          <a:solidFill>
                            <a:schemeClr val="tx1"/>
                          </a:solidFill>
                          <a:effectLst/>
                        </a:rPr>
                        <a:t>Si esprime in modo chiaro, logico e lineare sia nella comunicazione scritta sia in quella orale (sincrono e asincrono)</a:t>
                      </a:r>
                      <a:endParaRPr lang="it-IT"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rowSpan="5">
                  <a:txBody>
                    <a:bodyPr/>
                    <a:lstStyle/>
                    <a:p>
                      <a:pPr>
                        <a:lnSpc>
                          <a:spcPct val="107000"/>
                        </a:lnSpc>
                        <a:spcAft>
                          <a:spcPts val="0"/>
                        </a:spcAft>
                      </a:pPr>
                      <a:r>
                        <a:rPr lang="it-IT" sz="1800" dirty="0">
                          <a:solidFill>
                            <a:schemeClr val="tx1"/>
                          </a:solidFill>
                          <a:effectLst/>
                        </a:rPr>
                        <a:t>Osservazione sistematica degli interventi orali</a:t>
                      </a:r>
                    </a:p>
                    <a:p>
                      <a:pPr>
                        <a:lnSpc>
                          <a:spcPct val="107000"/>
                        </a:lnSpc>
                        <a:spcAft>
                          <a:spcPts val="0"/>
                        </a:spcAft>
                      </a:pPr>
                      <a:r>
                        <a:rPr lang="it-IT" sz="1800" dirty="0">
                          <a:solidFill>
                            <a:schemeClr val="tx1"/>
                          </a:solidFill>
                          <a:effectLst/>
                        </a:rPr>
                        <a:t>Lettura dei testi prodotti: mappe, schede, dossier, relazioni, presentazioni, project work, autovalutazione.</a:t>
                      </a:r>
                    </a:p>
                    <a:p>
                      <a:pPr>
                        <a:lnSpc>
                          <a:spcPct val="107000"/>
                        </a:lnSpc>
                        <a:spcAft>
                          <a:spcPts val="0"/>
                        </a:spcAft>
                      </a:pPr>
                      <a:r>
                        <a:rPr lang="it-IT" sz="1800" dirty="0">
                          <a:solidFill>
                            <a:schemeClr val="tx1"/>
                          </a:solidFill>
                          <a:effectLst/>
                        </a:rPr>
                        <a:t> </a:t>
                      </a:r>
                    </a:p>
                    <a:p>
                      <a:pPr>
                        <a:lnSpc>
                          <a:spcPct val="107000"/>
                        </a:lnSpc>
                        <a:spcAft>
                          <a:spcPts val="0"/>
                        </a:spcAft>
                      </a:pPr>
                      <a:r>
                        <a:rPr lang="it-IT" sz="1800" dirty="0">
                          <a:solidFill>
                            <a:schemeClr val="tx1"/>
                          </a:solidFill>
                          <a:effectLst/>
                        </a:rPr>
                        <a:t>Ciò richiede di stimolare la comunicazione secondo criteri sia grammaticali e lessicali sia di padronanza dei contenuti.</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Aft>
                          <a:spcPts val="0"/>
                        </a:spcAft>
                      </a:pPr>
                      <a:r>
                        <a:rPr lang="it-IT" sz="1800">
                          <a:solidFill>
                            <a:schemeClr val="tx1"/>
                          </a:solidFill>
                          <a:effectLst/>
                        </a:rPr>
                        <a:t> </a:t>
                      </a:r>
                      <a:endParaRPr lang="it-IT"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842288645"/>
                  </a:ext>
                </a:extLst>
              </a:tr>
              <a:tr h="819548">
                <a:tc>
                  <a:txBody>
                    <a:bodyPr/>
                    <a:lstStyle/>
                    <a:p>
                      <a:pPr>
                        <a:lnSpc>
                          <a:spcPct val="107000"/>
                        </a:lnSpc>
                        <a:spcAft>
                          <a:spcPts val="0"/>
                        </a:spcAft>
                      </a:pPr>
                      <a:r>
                        <a:rPr lang="it-IT" sz="1800">
                          <a:solidFill>
                            <a:schemeClr val="tx1"/>
                          </a:solidFill>
                          <a:effectLst/>
                        </a:rPr>
                        <a:t>Possiede le conoscenze appropriate alla comprensione della realtà ed all’intervento in essa</a:t>
                      </a:r>
                      <a:endParaRPr lang="it-IT"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800">
                          <a:solidFill>
                            <a:schemeClr val="tx1"/>
                          </a:solidFill>
                          <a:effectLst/>
                        </a:rPr>
                        <a:t> </a:t>
                      </a:r>
                      <a:endParaRPr lang="it-IT"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363753427"/>
                  </a:ext>
                </a:extLst>
              </a:tr>
              <a:tr h="819548">
                <a:tc>
                  <a:txBody>
                    <a:bodyPr/>
                    <a:lstStyle/>
                    <a:p>
                      <a:pPr>
                        <a:lnSpc>
                          <a:spcPct val="107000"/>
                        </a:lnSpc>
                        <a:spcAft>
                          <a:spcPts val="0"/>
                        </a:spcAft>
                      </a:pPr>
                      <a:r>
                        <a:rPr lang="it-IT" sz="1800">
                          <a:solidFill>
                            <a:schemeClr val="tx1"/>
                          </a:solidFill>
                          <a:effectLst/>
                        </a:rPr>
                        <a:t>Manifesta una corretta padronanza della lingua inglese sia grammaticale che lessicale   </a:t>
                      </a:r>
                      <a:endParaRPr lang="it-IT"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800">
                          <a:solidFill>
                            <a:schemeClr val="tx1"/>
                          </a:solidFill>
                          <a:effectLst/>
                        </a:rPr>
                        <a:t> </a:t>
                      </a:r>
                      <a:endParaRPr lang="it-IT"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575569023"/>
                  </a:ext>
                </a:extLst>
              </a:tr>
              <a:tr h="819548">
                <a:tc>
                  <a:txBody>
                    <a:bodyPr/>
                    <a:lstStyle/>
                    <a:p>
                      <a:pPr>
                        <a:lnSpc>
                          <a:spcPct val="107000"/>
                        </a:lnSpc>
                        <a:spcAft>
                          <a:spcPts val="0"/>
                        </a:spcAft>
                      </a:pPr>
                      <a:r>
                        <a:rPr lang="it-IT" sz="1800">
                          <a:solidFill>
                            <a:schemeClr val="tx1"/>
                          </a:solidFill>
                          <a:effectLst/>
                        </a:rPr>
                        <a:t>Manifesta una corretta padronanza della lingua italiana sia grammaticale che lessicale   </a:t>
                      </a:r>
                      <a:endParaRPr lang="it-IT"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800">
                          <a:solidFill>
                            <a:schemeClr val="tx1"/>
                          </a:solidFill>
                          <a:effectLst/>
                        </a:rPr>
                        <a:t> </a:t>
                      </a:r>
                      <a:endParaRPr lang="it-IT"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704807955"/>
                  </a:ext>
                </a:extLst>
              </a:tr>
              <a:tr h="819548">
                <a:tc>
                  <a:txBody>
                    <a:bodyPr/>
                    <a:lstStyle/>
                    <a:p>
                      <a:pPr>
                        <a:lnSpc>
                          <a:spcPct val="107000"/>
                        </a:lnSpc>
                        <a:spcAft>
                          <a:spcPts val="0"/>
                        </a:spcAft>
                      </a:pPr>
                      <a:r>
                        <a:rPr lang="it-IT" sz="1800">
                          <a:solidFill>
                            <a:schemeClr val="tx1"/>
                          </a:solidFill>
                          <a:effectLst/>
                        </a:rPr>
                        <a:t>Argomenta e motiva le proprie idee/opinioni, commenta i risultati di un’indagine o di un modello.</a:t>
                      </a:r>
                      <a:endParaRPr lang="it-IT"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vMerge="1">
                  <a:txBody>
                    <a:bodyPr/>
                    <a:lstStyle/>
                    <a:p>
                      <a:endParaRPr lang="it-IT"/>
                    </a:p>
                  </a:txBody>
                  <a:tcPr/>
                </a:tc>
                <a:tc>
                  <a:txBody>
                    <a:bodyPr/>
                    <a:lstStyle/>
                    <a:p>
                      <a:pPr>
                        <a:lnSpc>
                          <a:spcPct val="107000"/>
                        </a:lnSpc>
                        <a:spcAft>
                          <a:spcPts val="0"/>
                        </a:spcAft>
                      </a:pPr>
                      <a:r>
                        <a:rPr lang="it-IT" sz="1800" dirty="0">
                          <a:solidFill>
                            <a:schemeClr val="tx1"/>
                          </a:solidFill>
                          <a:effectLst/>
                        </a:rPr>
                        <a:t> </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727281816"/>
                  </a:ext>
                </a:extLst>
              </a:tr>
            </a:tbl>
          </a:graphicData>
        </a:graphic>
      </p:graphicFrame>
    </p:spTree>
    <p:extLst>
      <p:ext uri="{BB962C8B-B14F-4D97-AF65-F5344CB8AC3E}">
        <p14:creationId xmlns:p14="http://schemas.microsoft.com/office/powerpoint/2010/main" val="4874969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Integrale">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344</TotalTime>
  <Words>2486</Words>
  <Application>Microsoft Office PowerPoint</Application>
  <PresentationFormat>Widescreen</PresentationFormat>
  <Paragraphs>339</Paragraphs>
  <Slides>18</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18</vt:i4>
      </vt:variant>
    </vt:vector>
  </HeadingPairs>
  <TitlesOfParts>
    <vt:vector size="25" baseType="lpstr">
      <vt:lpstr>Calibri</vt:lpstr>
      <vt:lpstr>Times New Roman</vt:lpstr>
      <vt:lpstr>Tw Cen MT</vt:lpstr>
      <vt:lpstr>Tw Cen MT Condensed</vt:lpstr>
      <vt:lpstr>Wingdings</vt:lpstr>
      <vt:lpstr>Wingdings 3</vt:lpstr>
      <vt:lpstr>Integrale</vt:lpstr>
      <vt:lpstr>    LA VALUTAZIONE  NELLA DIDATTICA A DISTANZA  </vt:lpstr>
      <vt:lpstr>VALUTAZIONE COME PROCESSO CIRCOLARE </vt:lpstr>
      <vt:lpstr>Il Canovaccio del curricolo</vt:lpstr>
      <vt:lpstr>Presentazione standard di PowerPoint</vt:lpstr>
      <vt:lpstr>PIANO PCTO – COMMERCIALE </vt:lpstr>
      <vt:lpstr>VALUTAZIONE FORMATIVA </vt:lpstr>
      <vt:lpstr>TRE focus DELLA VAlUTAZIONE </vt:lpstr>
      <vt:lpstr>a) AREA DELLA PARTECIPAZIONE</vt:lpstr>
      <vt:lpstr>b) AREA DELLA COMUNICAZIONE</vt:lpstr>
      <vt:lpstr>c) AREA DELL’AZIONE REALE</vt:lpstr>
      <vt:lpstr>AUTOVALUTAZIONE AL TERMINE DI UN LAVORO SIGNIFICATIVO </vt:lpstr>
      <vt:lpstr>VALUTAZIONE DELLA CONDOTTA </vt:lpstr>
      <vt:lpstr>Valutazione delle competenze</vt:lpstr>
      <vt:lpstr>Presentazione standard di PowerPoint</vt:lpstr>
      <vt:lpstr> TRE CRITICITà</vt:lpstr>
      <vt:lpstr>1) Campi di evidenze mancanti </vt:lpstr>
      <vt:lpstr>2) Allievi scomparsi </vt:lpstr>
      <vt:lpstr>3) Project Work / elaborato per l’esame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INDIRE  didattica innovativa a distanza  LA VALUTAZIONE NELLA DIDATTICA A DISTANZA</dc:title>
  <dc:creator>Dario Eugenio Nicoli</dc:creator>
  <cp:lastModifiedBy>Dario Eugenio Nicoli</cp:lastModifiedBy>
  <cp:revision>31</cp:revision>
  <dcterms:created xsi:type="dcterms:W3CDTF">2020-04-21T09:05:10Z</dcterms:created>
  <dcterms:modified xsi:type="dcterms:W3CDTF">2020-05-14T12:40:41Z</dcterms:modified>
</cp:coreProperties>
</file>